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0" r:id="rId2"/>
    <p:sldMasterId id="2147483702" r:id="rId3"/>
    <p:sldMasterId id="2147483717" r:id="rId4"/>
  </p:sldMasterIdLst>
  <p:notesMasterIdLst>
    <p:notesMasterId r:id="rId19"/>
  </p:notesMasterIdLst>
  <p:handoutMasterIdLst>
    <p:handoutMasterId r:id="rId20"/>
  </p:handoutMasterIdLst>
  <p:sldIdLst>
    <p:sldId id="952" r:id="rId5"/>
    <p:sldId id="954" r:id="rId6"/>
    <p:sldId id="955" r:id="rId7"/>
    <p:sldId id="956" r:id="rId8"/>
    <p:sldId id="957" r:id="rId9"/>
    <p:sldId id="958" r:id="rId10"/>
    <p:sldId id="961" r:id="rId11"/>
    <p:sldId id="962" r:id="rId12"/>
    <p:sldId id="963" r:id="rId13"/>
    <p:sldId id="945" r:id="rId14"/>
    <p:sldId id="946" r:id="rId15"/>
    <p:sldId id="953" r:id="rId16"/>
    <p:sldId id="949" r:id="rId17"/>
    <p:sldId id="951" r:id="rId18"/>
  </p:sldIdLst>
  <p:sldSz cx="9144000" cy="6858000" type="screen4x3"/>
  <p:notesSz cx="6797675" cy="9926638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5C42"/>
    <a:srgbClr val="F38C53"/>
    <a:srgbClr val="E8CABA"/>
    <a:srgbClr val="6EEEB1"/>
    <a:srgbClr val="A4A4E0"/>
    <a:srgbClr val="9BF3AC"/>
    <a:srgbClr val="00CC66"/>
    <a:srgbClr val="2AE64E"/>
    <a:srgbClr val="1015F0"/>
    <a:srgbClr val="FF5B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76" autoAdjust="0"/>
    <p:restoredTop sz="96203" autoAdjust="0"/>
  </p:normalViewPr>
  <p:slideViewPr>
    <p:cSldViewPr showGuides="1">
      <p:cViewPr>
        <p:scale>
          <a:sx n="100" d="100"/>
          <a:sy n="100" d="100"/>
        </p:scale>
        <p:origin x="2376" y="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3225" cy="496888"/>
          </a:xfrm>
          <a:prstGeom prst="rect">
            <a:avLst/>
          </a:prstGeom>
        </p:spPr>
        <p:txBody>
          <a:bodyPr vert="horz" lIns="92623" tIns="46312" rIns="92623" bIns="46312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2863" y="0"/>
            <a:ext cx="2943225" cy="496888"/>
          </a:xfrm>
          <a:prstGeom prst="rect">
            <a:avLst/>
          </a:prstGeom>
        </p:spPr>
        <p:txBody>
          <a:bodyPr vert="horz" lIns="92623" tIns="46312" rIns="92623" bIns="46312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8A9753E-2531-49C7-90FA-DA741B5954ED}" type="datetimeFigureOut">
              <a:rPr lang="pl-PL"/>
              <a:pPr>
                <a:defRPr/>
              </a:pPr>
              <a:t>17.10.2025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3" y="9429750"/>
            <a:ext cx="2943225" cy="495300"/>
          </a:xfrm>
          <a:prstGeom prst="rect">
            <a:avLst/>
          </a:prstGeom>
        </p:spPr>
        <p:txBody>
          <a:bodyPr vert="horz" lIns="92623" tIns="46312" rIns="92623" bIns="46312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2863" y="9429750"/>
            <a:ext cx="2943225" cy="495300"/>
          </a:xfrm>
          <a:prstGeom prst="rect">
            <a:avLst/>
          </a:prstGeom>
        </p:spPr>
        <p:txBody>
          <a:bodyPr vert="horz" wrap="square" lIns="92623" tIns="46312" rIns="92623" bIns="4631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/>
            </a:lvl1pPr>
          </a:lstStyle>
          <a:p>
            <a:fld id="{DEAE2CBA-D1DA-4E0D-8308-ADDCE4B48B5F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128245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2623" tIns="46312" rIns="92623" bIns="46312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92623" tIns="46312" rIns="92623" bIns="46312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65B8ADD-BB08-499F-9662-CA6A39732239}" type="datetimeFigureOut">
              <a:rPr lang="pl-PL"/>
              <a:pPr>
                <a:defRPr/>
              </a:pPr>
              <a:t>17.10.2025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23" tIns="46312" rIns="92623" bIns="46312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3" y="4713288"/>
            <a:ext cx="5438775" cy="4468812"/>
          </a:xfrm>
          <a:prstGeom prst="rect">
            <a:avLst/>
          </a:prstGeom>
        </p:spPr>
        <p:txBody>
          <a:bodyPr vert="horz" lIns="92623" tIns="46312" rIns="92623" bIns="46312" rtlCol="0">
            <a:normAutofit/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4813" cy="495300"/>
          </a:xfrm>
          <a:prstGeom prst="rect">
            <a:avLst/>
          </a:prstGeom>
        </p:spPr>
        <p:txBody>
          <a:bodyPr vert="horz" lIns="92623" tIns="46312" rIns="92623" bIns="46312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1275" y="9429750"/>
            <a:ext cx="2944813" cy="495300"/>
          </a:xfrm>
          <a:prstGeom prst="rect">
            <a:avLst/>
          </a:prstGeom>
        </p:spPr>
        <p:txBody>
          <a:bodyPr vert="horz" wrap="square" lIns="92623" tIns="46312" rIns="92623" bIns="4631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/>
            </a:lvl1pPr>
          </a:lstStyle>
          <a:p>
            <a:fld id="{52C2DCFD-2F98-4C09-AD07-950063B848D2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7382578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C2DCFD-2F98-4C09-AD07-950063B848D2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9518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C2DCFD-2F98-4C09-AD07-950063B848D2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85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C2DCFD-2F98-4C09-AD07-950063B848D2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9507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B9F016-DD70-41D1-90C3-0BEAE059E671}" type="datetimeFigureOut">
              <a:rPr lang="pl-PL" sz="1800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17.10.2025</a:t>
            </a:fld>
            <a:endParaRPr lang="pl-PL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l-PL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5E17B32-5C38-4387-9046-BA076A18310B}" type="slidenum">
              <a:rPr lang="pl-PL" sz="1800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pl-PL" sz="18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5875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B9F016-DD70-41D1-90C3-0BEAE059E671}" type="datetimeFigureOut">
              <a:rPr lang="pl-PL" sz="1800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17.10.2025</a:t>
            </a:fld>
            <a:endParaRPr lang="pl-PL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l-PL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5E17B32-5C38-4387-9046-BA076A18310B}" type="slidenum">
              <a:rPr lang="pl-PL" sz="1800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pl-PL" sz="18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5392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B9F016-DD70-41D1-90C3-0BEAE059E671}" type="datetimeFigureOut">
              <a:rPr lang="pl-PL" sz="1800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17.10.2025</a:t>
            </a:fld>
            <a:endParaRPr lang="pl-PL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l-PL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5E17B32-5C38-4387-9046-BA076A18310B}" type="slidenum">
              <a:rPr lang="pl-PL" sz="1800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pl-PL" sz="18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2367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B9F016-DD70-41D1-90C3-0BEAE059E671}" type="datetimeFigureOut">
              <a:rPr lang="pl-PL" sz="1800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17.10.2025</a:t>
            </a:fld>
            <a:endParaRPr lang="pl-PL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l-PL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5E17B32-5C38-4387-9046-BA076A18310B}" type="slidenum">
              <a:rPr lang="pl-PL" sz="1800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pl-PL" sz="18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69401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s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124744"/>
          </a:xfrm>
          <a:prstGeom prst="rect">
            <a:avLst/>
          </a:prstGeom>
        </p:spPr>
      </p:pic>
      <p:pic>
        <p:nvPicPr>
          <p:cNvPr id="8" name="Obraz 7" descr="s2.jpg"/>
          <p:cNvPicPr>
            <a:picLocks noChangeAspect="1"/>
          </p:cNvPicPr>
          <p:nvPr userDrawn="1"/>
        </p:nvPicPr>
        <p:blipFill rotWithShape="1">
          <a:blip r:embed="rId3" cstate="print"/>
          <a:srcRect r="1176"/>
          <a:stretch/>
        </p:blipFill>
        <p:spPr>
          <a:xfrm>
            <a:off x="0" y="6093296"/>
            <a:ext cx="9144000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121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B9F016-DD70-41D1-90C3-0BEAE059E671}" type="datetimeFigureOut">
              <a:rPr lang="pl-PL" sz="1800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17.10.2025</a:t>
            </a:fld>
            <a:endParaRPr lang="pl-PL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l-PL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5E17B32-5C38-4387-9046-BA076A18310B}" type="slidenum">
              <a:rPr lang="pl-PL" sz="1800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pl-PL" sz="18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4271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B9F016-DD70-41D1-90C3-0BEAE059E671}" type="datetimeFigureOut">
              <a:rPr lang="pl-PL" sz="1800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17.10.2025</a:t>
            </a:fld>
            <a:endParaRPr lang="pl-PL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l-PL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5E17B32-5C38-4387-9046-BA076A18310B}" type="slidenum">
              <a:rPr lang="pl-PL" sz="1800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pl-PL" sz="18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2956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B9F016-DD70-41D1-90C3-0BEAE059E671}" type="datetimeFigureOut">
              <a:rPr lang="pl-PL" sz="1800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17.10.2025</a:t>
            </a:fld>
            <a:endParaRPr lang="pl-PL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l-PL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5E17B32-5C38-4387-9046-BA076A18310B}" type="slidenum">
              <a:rPr lang="pl-PL" sz="1800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pl-PL" sz="18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7025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B9F016-DD70-41D1-90C3-0BEAE059E671}" type="datetimeFigureOut">
              <a:rPr lang="pl-PL" sz="1800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17.10.2025</a:t>
            </a:fld>
            <a:endParaRPr lang="pl-PL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l-PL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5E17B32-5C38-4387-9046-BA076A18310B}" type="slidenum">
              <a:rPr lang="pl-PL" sz="1800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pl-PL" sz="18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8097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B9F016-DD70-41D1-90C3-0BEAE059E671}" type="datetimeFigureOut">
              <a:rPr lang="pl-PL" sz="1800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17.10.2025</a:t>
            </a:fld>
            <a:endParaRPr lang="pl-PL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l-PL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5E17B32-5C38-4387-9046-BA076A18310B}" type="slidenum">
              <a:rPr lang="pl-PL" sz="1800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pl-PL" sz="18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41029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B9F016-DD70-41D1-90C3-0BEAE059E671}" type="datetimeFigureOut">
              <a:rPr lang="pl-PL" sz="1800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17.10.2025</a:t>
            </a:fld>
            <a:endParaRPr lang="pl-PL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l-PL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5E17B32-5C38-4387-9046-BA076A18310B}" type="slidenum">
              <a:rPr lang="pl-PL" sz="1800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pl-PL" sz="18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7215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s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124744"/>
          </a:xfrm>
          <a:prstGeom prst="rect">
            <a:avLst/>
          </a:prstGeom>
        </p:spPr>
      </p:pic>
      <p:pic>
        <p:nvPicPr>
          <p:cNvPr id="8" name="Obraz 7" descr="s2.jpg"/>
          <p:cNvPicPr>
            <a:picLocks noChangeAspect="1"/>
          </p:cNvPicPr>
          <p:nvPr userDrawn="1"/>
        </p:nvPicPr>
        <p:blipFill rotWithShape="1">
          <a:blip r:embed="rId3" cstate="print"/>
          <a:srcRect r="1176"/>
          <a:stretch/>
        </p:blipFill>
        <p:spPr>
          <a:xfrm>
            <a:off x="0" y="6093296"/>
            <a:ext cx="9144000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3125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B9F016-DD70-41D1-90C3-0BEAE059E671}" type="datetimeFigureOut">
              <a:rPr lang="pl-PL" sz="1800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17.10.2025</a:t>
            </a:fld>
            <a:endParaRPr lang="pl-PL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l-PL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5E17B32-5C38-4387-9046-BA076A18310B}" type="slidenum">
              <a:rPr lang="pl-PL" sz="1800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pl-PL" sz="18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65049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B9F016-DD70-41D1-90C3-0BEAE059E671}" type="datetimeFigureOut">
              <a:rPr lang="pl-PL" sz="1800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17.10.2025</a:t>
            </a:fld>
            <a:endParaRPr lang="pl-PL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l-PL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5E17B32-5C38-4387-9046-BA076A18310B}" type="slidenum">
              <a:rPr lang="pl-PL" sz="1800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pl-PL" sz="18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73121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B9F016-DD70-41D1-90C3-0BEAE059E671}" type="datetimeFigureOut">
              <a:rPr lang="pl-PL" sz="1800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17.10.2025</a:t>
            </a:fld>
            <a:endParaRPr lang="pl-PL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l-PL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5E17B32-5C38-4387-9046-BA076A18310B}" type="slidenum">
              <a:rPr lang="pl-PL" sz="1800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pl-PL" sz="18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03624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E17C9E-9E0A-4D85-BB8C-EA5CAE4E8E93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7611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8AE117-E427-44E3-8688-1B46A4AB8B23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0262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A64F26-A2BC-4391-A0A5-C5F44388AD15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1846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35ECE3-54AE-40D7-A20D-2A64797B9A90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9544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46B244-0F35-4E31-8489-BE2D2B2B2B5B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2684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C77509-9F1A-4817-8CE3-003A4CC9211B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4817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9496FC-8777-49D3-A7FA-82455988797E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84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B9F016-DD70-41D1-90C3-0BEAE059E671}" type="datetimeFigureOut">
              <a:rPr lang="pl-PL" sz="1800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17.10.2025</a:t>
            </a:fld>
            <a:endParaRPr lang="pl-PL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l-PL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5E17B32-5C38-4387-9046-BA076A18310B}" type="slidenum">
              <a:rPr lang="pl-PL" sz="1800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pl-PL" sz="18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15554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B471C0-ED21-486C-AEC3-E2C6A269D7BC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2057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52B9AB-B44C-458E-93DD-00134D162791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2590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1BCB51-3459-4B8F-A6DC-74EB44A3B5A9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9648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E29D52-3155-42BB-86CB-01BC5C1E5969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3623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A7DAF-6E14-410A-A8EF-24F9AB02AA28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1194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68215A-2E2A-4F5F-851D-3CCE52606FB8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9140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pl-PL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D6A50A-A2C6-4219-9326-EB3538C99A26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8775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D21BB9-9F34-4F99-9C86-9A92DB30E1FC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8597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8C4EA2-EAEE-4FE4-B5A8-31490AA1F477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9386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494741-ADDB-46DD-995F-152038E60DBC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452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B9F016-DD70-41D1-90C3-0BEAE059E671}" type="datetimeFigureOut">
              <a:rPr lang="pl-PL" sz="1800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17.10.2025</a:t>
            </a:fld>
            <a:endParaRPr lang="pl-PL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l-PL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5E17B32-5C38-4387-9046-BA076A18310B}" type="slidenum">
              <a:rPr lang="pl-PL" sz="1800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pl-PL" sz="18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86806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B88807-6978-4979-AE4C-9D1E39B9BA53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3410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C792BB-1FF6-4D3F-AF6D-58B26FB2371B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9041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7EA52E-569F-4F46-B404-7BEA27DA964C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3898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D39BDD-BBC1-4AB7-A640-F27749107E73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6122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135847-4E5A-4E4E-95CC-FBDD237BBEAC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302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56EC29-D04B-42BD-B431-E367D85160D7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9000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058577-CB9C-4734-A25B-FD455D013846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3901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F8A893-EDCF-45C2-B79D-1B06561AA5BD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7119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60D963-A6FF-487F-AC7C-4D895D22A1AD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7425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63DB0B-B234-4449-8CE9-706BE8C05EA1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738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B9F016-DD70-41D1-90C3-0BEAE059E671}" type="datetimeFigureOut">
              <a:rPr lang="pl-PL" sz="1800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17.10.2025</a:t>
            </a:fld>
            <a:endParaRPr lang="pl-PL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l-PL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5E17B32-5C38-4387-9046-BA076A18310B}" type="slidenum">
              <a:rPr lang="pl-PL" sz="1800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pl-PL" sz="18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8863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pl-PL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F1B967-0F68-47CA-AD17-0AB06C865FC0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738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B9F016-DD70-41D1-90C3-0BEAE059E671}" type="datetimeFigureOut">
              <a:rPr lang="pl-PL" sz="1800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17.10.2025</a:t>
            </a:fld>
            <a:endParaRPr lang="pl-PL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l-PL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5E17B32-5C38-4387-9046-BA076A18310B}" type="slidenum">
              <a:rPr lang="pl-PL" sz="1800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pl-PL" sz="18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6542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B9F016-DD70-41D1-90C3-0BEAE059E671}" type="datetimeFigureOut">
              <a:rPr lang="pl-PL" sz="1800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17.10.2025</a:t>
            </a:fld>
            <a:endParaRPr lang="pl-PL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l-PL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5E17B32-5C38-4387-9046-BA076A18310B}" type="slidenum">
              <a:rPr lang="pl-PL" sz="1800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pl-PL" sz="18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0515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B9F016-DD70-41D1-90C3-0BEAE059E671}" type="datetimeFigureOut">
              <a:rPr lang="pl-PL" sz="1800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17.10.2025</a:t>
            </a:fld>
            <a:endParaRPr lang="pl-PL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l-PL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5E17B32-5C38-4387-9046-BA076A18310B}" type="slidenum">
              <a:rPr lang="pl-PL" sz="1800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pl-PL" sz="18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19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B9F016-DD70-41D1-90C3-0BEAE059E671}" type="datetimeFigureOut">
              <a:rPr lang="pl-PL" sz="1800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17.10.2025</a:t>
            </a:fld>
            <a:endParaRPr lang="pl-PL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l-PL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5E17B32-5C38-4387-9046-BA076A18310B}" type="slidenum">
              <a:rPr lang="pl-PL" sz="1800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pl-PL" sz="18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9824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s3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1124744"/>
          </a:xfrm>
          <a:prstGeom prst="rect">
            <a:avLst/>
          </a:prstGeom>
        </p:spPr>
      </p:pic>
      <p:pic>
        <p:nvPicPr>
          <p:cNvPr id="8" name="Obraz 7" descr="s2.jpg"/>
          <p:cNvPicPr>
            <a:picLocks noChangeAspect="1"/>
          </p:cNvPicPr>
          <p:nvPr userDrawn="1"/>
        </p:nvPicPr>
        <p:blipFill rotWithShape="1">
          <a:blip r:embed="rId14" cstate="print"/>
          <a:srcRect l="1162" r="1176"/>
          <a:stretch/>
        </p:blipFill>
        <p:spPr>
          <a:xfrm>
            <a:off x="0" y="6093296"/>
            <a:ext cx="9144000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318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s3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1124744"/>
          </a:xfrm>
          <a:prstGeom prst="rect">
            <a:avLst/>
          </a:prstGeom>
        </p:spPr>
      </p:pic>
      <p:pic>
        <p:nvPicPr>
          <p:cNvPr id="8" name="Obraz 7" descr="s2.jpg"/>
          <p:cNvPicPr>
            <a:picLocks noChangeAspect="1"/>
          </p:cNvPicPr>
          <p:nvPr userDrawn="1"/>
        </p:nvPicPr>
        <p:blipFill rotWithShape="1">
          <a:blip r:embed="rId14" cstate="print"/>
          <a:srcRect l="1162" r="1176"/>
          <a:stretch/>
        </p:blipFill>
        <p:spPr>
          <a:xfrm>
            <a:off x="0" y="6093296"/>
            <a:ext cx="9144000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657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760DA89F-75B3-4C75-90C2-49B1241639D0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499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eaLnBrk="1" hangingPunct="1"/>
            <a:fld id="{A8BC261A-A192-4C8A-B531-4247F3E86392}" type="slidenum">
              <a:rPr lang="pl-PL" altLang="pl-PL" smtClean="0">
                <a:solidFill>
                  <a:srgbClr val="000000"/>
                </a:solidFill>
                <a:cs typeface="Arial" panose="020B0604020202020204" pitchFamily="34" charset="0"/>
              </a:rPr>
              <a:pPr eaLnBrk="1" hangingPunct="1"/>
              <a:t>‹#›</a:t>
            </a:fld>
            <a:endParaRPr lang="pl-PL" altLang="pl-PL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106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1916832"/>
            <a:ext cx="9144000" cy="176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pl-PL" altLang="pl-PL" sz="11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Zgodnie z art. 11 ust. 7 ustawy z dnia 14 grudnia 2016 r. – Prawo oświatowe (Dz. U. z 2025 r. poz. 1043 z późn. zm.) o</a:t>
            </a:r>
            <a:r>
              <a:rPr lang="pl-PL" sz="11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rgan wykonawczy jednostki samorządu terytorialnego, w terminie do dnia 31 października, przedstawia organowi stanowiącemu jednostki samorządu terytorialnego informację o stanie realizacji zadań oświatowych tej jednostki za poprzedni rok szkolny, w tym o wynikach:</a:t>
            </a:r>
          </a:p>
          <a:p>
            <a:pPr algn="just"/>
            <a:r>
              <a:rPr lang="pl-PL" sz="11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pl-PL" sz="11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1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1) egzaminu ósmoklasisty, egzaminu maturalnego i egzaminu zawodowego, z uwzględnieniem działań podejmowanych przez szkoły nakierowanych na kształcenie uczniów ze specjalnymi potrzebami edukacyjnymi, w szkołach tych typów, których prowadzenie należy do zadań własnych jednostki samorządu terytorialnego;</a:t>
            </a:r>
          </a:p>
          <a:p>
            <a:pPr algn="just"/>
            <a:r>
              <a:rPr lang="pl-PL" sz="11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2) nadzoru pedagogicznego sprawowanego przez kuratora oświaty lub właściwego ministra w szkołach i placówkach tych typów i rodzajów, których prowadzenie należy do zadań własnych jednostki samorządu terytorialnego.</a:t>
            </a:r>
          </a:p>
          <a:p>
            <a:pPr algn="just" eaLnBrk="1" hangingPunct="1"/>
            <a:endParaRPr lang="pl-PL" altLang="pl-PL" sz="1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2971800" y="1524000"/>
            <a:ext cx="32766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endParaRPr lang="pl-PL" sz="3600" b="1" kern="10" dirty="0">
              <a:ln w="1905"/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0625" y="843253"/>
            <a:ext cx="9105900" cy="8771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l-PL" sz="1400" b="1" kern="10" dirty="0">
                <a:ln w="1905"/>
                <a:gradFill>
                  <a:gsLst>
                    <a:gs pos="0">
                      <a:srgbClr val="FFFFFF">
                        <a:lumMod val="65000"/>
                      </a:srgbClr>
                    </a:gs>
                    <a:gs pos="45000">
                      <a:srgbClr val="000000">
                        <a:lumMod val="50000"/>
                        <a:lumOff val="50000"/>
                      </a:srgbClr>
                    </a:gs>
                    <a:gs pos="70000">
                      <a:srgbClr val="808080">
                        <a:lumMod val="75000"/>
                      </a:srgbClr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INFORMACJA</a:t>
            </a:r>
            <a:br>
              <a:rPr lang="pl-PL" sz="1400" b="1" kern="10" dirty="0">
                <a:ln w="1905"/>
                <a:gradFill>
                  <a:gsLst>
                    <a:gs pos="0">
                      <a:srgbClr val="FFFFFF">
                        <a:lumMod val="65000"/>
                      </a:srgbClr>
                    </a:gs>
                    <a:gs pos="45000">
                      <a:srgbClr val="000000">
                        <a:lumMod val="50000"/>
                        <a:lumOff val="50000"/>
                      </a:srgbClr>
                    </a:gs>
                    <a:gs pos="70000">
                      <a:srgbClr val="808080">
                        <a:lumMod val="75000"/>
                      </a:srgbClr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pl-PL" sz="1400" b="1" kern="10" dirty="0">
                <a:ln w="1905"/>
                <a:gradFill>
                  <a:gsLst>
                    <a:gs pos="0">
                      <a:srgbClr val="FFFFFF">
                        <a:lumMod val="65000"/>
                      </a:srgbClr>
                    </a:gs>
                    <a:gs pos="45000">
                      <a:srgbClr val="000000">
                        <a:lumMod val="50000"/>
                        <a:lumOff val="50000"/>
                      </a:srgbClr>
                    </a:gs>
                    <a:gs pos="70000">
                      <a:srgbClr val="808080">
                        <a:lumMod val="75000"/>
                      </a:srgbClr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O STANIE REALIZACJI ZADAŃ OŚWIATOWYCH POWIATU BRZESKIEGO</a:t>
            </a:r>
            <a:br>
              <a:rPr lang="pl-PL" sz="1400" b="1" kern="10" dirty="0">
                <a:ln w="1905"/>
                <a:gradFill>
                  <a:gsLst>
                    <a:gs pos="0">
                      <a:srgbClr val="FFFFFF">
                        <a:lumMod val="65000"/>
                      </a:srgbClr>
                    </a:gs>
                    <a:gs pos="45000">
                      <a:srgbClr val="000000">
                        <a:lumMod val="50000"/>
                        <a:lumOff val="50000"/>
                      </a:srgbClr>
                    </a:gs>
                    <a:gs pos="70000">
                      <a:srgbClr val="808080">
                        <a:lumMod val="75000"/>
                      </a:srgbClr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pl-PL" sz="1400" b="1" kern="10" dirty="0">
                <a:ln w="1905"/>
                <a:gradFill>
                  <a:gsLst>
                    <a:gs pos="0">
                      <a:srgbClr val="FFFFFF">
                        <a:lumMod val="65000"/>
                      </a:srgbClr>
                    </a:gs>
                    <a:gs pos="45000">
                      <a:srgbClr val="000000">
                        <a:lumMod val="50000"/>
                        <a:lumOff val="50000"/>
                      </a:srgbClr>
                    </a:gs>
                    <a:gs pos="70000">
                      <a:srgbClr val="808080">
                        <a:lumMod val="75000"/>
                      </a:srgbClr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ZA ROK SZKOLNY 2024/25</a:t>
            </a:r>
          </a:p>
          <a:p>
            <a:pPr algn="ctr" eaLnBrk="1" hangingPunct="1"/>
            <a:endParaRPr lang="pl-PL" altLang="pl-PL" sz="900" b="1" dirty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0" y="0"/>
            <a:ext cx="2410161" cy="62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74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02821" y="116632"/>
            <a:ext cx="6858000" cy="857250"/>
          </a:xfrm>
        </p:spPr>
        <p:txBody>
          <a:bodyPr/>
          <a:lstStyle/>
          <a:p>
            <a:r>
              <a:rPr lang="pl-PL" altLang="pl-PL" sz="1400" b="1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Liczba uczniów klas I w roku szkolnym 2025/26</a:t>
            </a:r>
            <a:br>
              <a:rPr lang="pl-PL" altLang="pl-PL" sz="1400" b="1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pl-PL" altLang="pl-PL" sz="12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(stan na 30 września)</a:t>
            </a:r>
            <a:br>
              <a:rPr lang="pl-PL" altLang="pl-PL" sz="1500" b="1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endParaRPr lang="pl-PL" altLang="pl-PL" sz="1500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29E10A39-088D-DD7E-FF8C-8E2F517AF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552" y="692696"/>
            <a:ext cx="7054896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607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187624" y="188640"/>
            <a:ext cx="6858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l-PL" altLang="pl-PL" sz="1400" b="1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Liczba uczniów klas I w roku szkolnym 2025/26</a:t>
            </a:r>
            <a:br>
              <a:rPr lang="pl-PL" altLang="pl-PL" sz="1400" b="1" kern="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pl-PL" altLang="pl-PL" sz="1200" kern="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(stan na 30 września)</a:t>
            </a:r>
            <a:br>
              <a:rPr lang="pl-PL" altLang="pl-PL" sz="1500" b="1" kern="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endParaRPr lang="pl-PL" altLang="pl-PL" sz="1500" kern="0" dirty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4557D803-36B9-97F1-5045-F40AA5E9A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124" y="836712"/>
            <a:ext cx="7142284" cy="503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631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61ECA3-5276-2ACC-9D05-3136BB3D89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C75A9DC-E271-4018-2F3A-F2FF8F1D0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0"/>
            <a:ext cx="6858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l-PL" altLang="pl-PL" sz="1400" b="1" kern="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Liczba uczniów w roku szkolnym 2025/26</a:t>
            </a:r>
            <a:br>
              <a:rPr lang="pl-PL" altLang="pl-PL" sz="1400" b="1" kern="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pl-PL" altLang="pl-PL" sz="1200" kern="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(stan na 30 września)</a:t>
            </a:r>
            <a:br>
              <a:rPr lang="pl-PL" altLang="pl-PL" sz="1500" b="1" kern="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endParaRPr lang="pl-PL" altLang="pl-PL" sz="1500" kern="0" dirty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1B82B4EE-ACFC-FCF1-CCCA-F540817FF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308" y="620688"/>
            <a:ext cx="5866028" cy="606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118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160617" y="116632"/>
            <a:ext cx="6858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l-PL" altLang="pl-PL" sz="1400" b="1" kern="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Liczba uczniów w roku szkolnym 2025/26</a:t>
            </a:r>
            <a:br>
              <a:rPr lang="pl-PL" altLang="pl-PL" sz="1400" b="1" kern="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pl-PL" altLang="pl-PL" sz="1200" kern="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(stan na 30 września)</a:t>
            </a:r>
            <a:br>
              <a:rPr lang="pl-PL" altLang="pl-PL" sz="1500" b="1" kern="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endParaRPr lang="pl-PL" altLang="pl-PL" sz="1500" kern="0" dirty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43D65638-DC46-FC16-BA89-D875ECE4A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631" y="764704"/>
            <a:ext cx="6084220" cy="540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50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33086" y="188640"/>
            <a:ext cx="842493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pl-PL" sz="1000" b="1" dirty="0">
                <a:solidFill>
                  <a:srgbClr val="000000"/>
                </a:solidFill>
                <a:latin typeface="Tahoma"/>
              </a:rPr>
              <a:t>Liczba etatów kalkulacyjnych nauczycieli i pracowników administracji i obsługi w szkołach i placówkach oświatowych                   w roku szkolnym 2025/26</a:t>
            </a:r>
          </a:p>
          <a:p>
            <a:pPr algn="ctr" fontAlgn="ctr"/>
            <a:endParaRPr lang="pl-PL" sz="1000" b="1" dirty="0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1651399-DC23-F6C2-96D4-B108FF66B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32" y="620688"/>
            <a:ext cx="8690335" cy="501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861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25146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5" name="Rectangle 30"/>
          <p:cNvSpPr>
            <a:spLocks noChangeArrowheads="1"/>
          </p:cNvSpPr>
          <p:nvPr/>
        </p:nvSpPr>
        <p:spPr bwMode="auto">
          <a:xfrm>
            <a:off x="762000" y="39322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6" name="Rectangle 31"/>
          <p:cNvSpPr>
            <a:spLocks noChangeArrowheads="1"/>
          </p:cNvSpPr>
          <p:nvPr/>
        </p:nvSpPr>
        <p:spPr bwMode="auto">
          <a:xfrm>
            <a:off x="399680" y="339092"/>
            <a:ext cx="8110319" cy="48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ZDAWALNOŚĆ EGZAMINU MATURALNEGO W SZKOŁACH PROWADZONYCH PRZEZ POWIAT BRZESKI 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w sesjach egzaminacyjnych 2017/18– 2024/25</a:t>
            </a:r>
          </a:p>
        </p:txBody>
      </p:sp>
      <p:sp>
        <p:nvSpPr>
          <p:cNvPr id="3078" name="Rectangle 54"/>
          <p:cNvSpPr>
            <a:spLocks noChangeArrowheads="1"/>
          </p:cNvSpPr>
          <p:nvPr/>
        </p:nvSpPr>
        <p:spPr bwMode="auto">
          <a:xfrm>
            <a:off x="399680" y="279474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36" name="Text Box 1220"/>
          <p:cNvSpPr txBox="1">
            <a:spLocks noChangeArrowheads="1"/>
          </p:cNvSpPr>
          <p:nvPr/>
        </p:nvSpPr>
        <p:spPr bwMode="auto">
          <a:xfrm>
            <a:off x="930168" y="6140288"/>
            <a:ext cx="67056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- zielonym prostokątem oznaczono wyniki naszych szkół wyższe niż wyniki wojewódzkie</a:t>
            </a:r>
          </a:p>
        </p:txBody>
      </p:sp>
      <p:sp>
        <p:nvSpPr>
          <p:cNvPr id="15" name="AutoShape 194"/>
          <p:cNvSpPr>
            <a:spLocks noChangeArrowheads="1"/>
          </p:cNvSpPr>
          <p:nvPr/>
        </p:nvSpPr>
        <p:spPr bwMode="auto">
          <a:xfrm>
            <a:off x="412750" y="6208159"/>
            <a:ext cx="533400" cy="1524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842E74F7-0A03-9685-A5C2-D74927A13F5F}"/>
              </a:ext>
            </a:extLst>
          </p:cNvPr>
          <p:cNvGraphicFramePr>
            <a:graphicFrameLocks noGrp="1"/>
          </p:cNvGraphicFramePr>
          <p:nvPr/>
        </p:nvGraphicFramePr>
        <p:xfrm>
          <a:off x="344529" y="997029"/>
          <a:ext cx="8454944" cy="1627531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tblPr>
              <a:tblGrid>
                <a:gridCol w="1121085">
                  <a:extLst>
                    <a:ext uri="{9D8B030D-6E8A-4147-A177-3AD203B41FA5}">
                      <a16:colId xmlns:a16="http://schemas.microsoft.com/office/drawing/2014/main" val="372201052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95944253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552847396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4276872259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81857095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97212264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13503719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361761278"/>
                    </a:ext>
                  </a:extLst>
                </a:gridCol>
                <a:gridCol w="607107">
                  <a:extLst>
                    <a:ext uri="{9D8B030D-6E8A-4147-A177-3AD203B41FA5}">
                      <a16:colId xmlns:a16="http://schemas.microsoft.com/office/drawing/2014/main" val="3538301858"/>
                    </a:ext>
                  </a:extLst>
                </a:gridCol>
                <a:gridCol w="1003474">
                  <a:extLst>
                    <a:ext uri="{9D8B030D-6E8A-4147-A177-3AD203B41FA5}">
                      <a16:colId xmlns:a16="http://schemas.microsoft.com/office/drawing/2014/main" val="2649452071"/>
                    </a:ext>
                  </a:extLst>
                </a:gridCol>
                <a:gridCol w="826734">
                  <a:extLst>
                    <a:ext uri="{9D8B030D-6E8A-4147-A177-3AD203B41FA5}">
                      <a16:colId xmlns:a16="http://schemas.microsoft.com/office/drawing/2014/main" val="667008562"/>
                    </a:ext>
                  </a:extLst>
                </a:gridCol>
              </a:tblGrid>
              <a:tr h="44712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Typy szkół</a:t>
                      </a:r>
                      <a:endParaRPr kumimoji="0" lang="pl-PL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47399" marR="4739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ZDAWALNOŚĆ W POWIECIE BRZESKIM</a:t>
                      </a:r>
                      <a:endParaRPr kumimoji="0" lang="pl-PL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47399" marR="4739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47399" marR="4739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47399" marR="4739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47399" marR="4739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47399" marR="4739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47399" marR="4739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47399" marR="4739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47399" marR="4739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ZDAWALNOŚĆ</a:t>
                      </a:r>
                      <a:endParaRPr kumimoji="0" lang="pl-PL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W </a:t>
                      </a:r>
                      <a:r>
                        <a:rPr kumimoji="0" lang="pl-PL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WOJEWÓDZTWIE</a:t>
                      </a:r>
                      <a:endParaRPr kumimoji="0" lang="pl-PL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MAŁOPOLSKIM </a:t>
                      </a:r>
                      <a:br>
                        <a:rPr kumimoji="0" lang="pl-PL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</a:br>
                      <a:r>
                        <a:rPr kumimoji="0" lang="pl-PL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2025</a:t>
                      </a:r>
                      <a:endParaRPr kumimoji="0" lang="pl-PL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47399" marR="4739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ZDAWALNOŚĆ</a:t>
                      </a:r>
                      <a:endParaRPr kumimoji="0" lang="pl-PL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W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POLSCE</a:t>
                      </a:r>
                      <a:endParaRPr kumimoji="0" lang="pl-PL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2025</a:t>
                      </a:r>
                      <a:endParaRPr kumimoji="0" lang="pl-PL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          </a:t>
                      </a:r>
                      <a:endParaRPr kumimoji="0" lang="pl-PL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47399" marR="4739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297567"/>
                  </a:ext>
                </a:extLst>
              </a:tr>
              <a:tr h="34334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w 2018 r.</a:t>
                      </a:r>
                      <a:endParaRPr kumimoji="0" lang="pl-PL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47399" marR="4739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w 2019r. </a:t>
                      </a:r>
                      <a:endParaRPr kumimoji="0" lang="pl-PL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47399" marR="4739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w 2020 r.</a:t>
                      </a:r>
                      <a:endParaRPr kumimoji="0" lang="pl-PL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47399" marR="4739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w 2021 r.</a:t>
                      </a:r>
                      <a:endParaRPr kumimoji="0" lang="pl-PL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47399" marR="4739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w 2022 r.</a:t>
                      </a:r>
                      <a:endParaRPr kumimoji="0" lang="pl-PL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47399" marR="4739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w 2023 r.</a:t>
                      </a:r>
                      <a:endParaRPr kumimoji="0" lang="pl-PL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47399" marR="4739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w 2024 r. </a:t>
                      </a:r>
                      <a:endParaRPr kumimoji="0" lang="pl-PL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47399" marR="4739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w 2025 r. </a:t>
                      </a:r>
                      <a:endParaRPr kumimoji="0" lang="pl-PL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47399" marR="4739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671831"/>
                  </a:ext>
                </a:extLst>
              </a:tr>
              <a:tr h="2173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LICEA OGÓLNOKSZTAŁCĄCE</a:t>
                      </a:r>
                    </a:p>
                  </a:txBody>
                  <a:tcPr marL="47399" marR="4739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95,40%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93%</a:t>
                      </a:r>
                      <a:endParaRPr lang="pl-PL" sz="9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97%</a:t>
                      </a:r>
                      <a:endParaRPr lang="pl-PL" sz="9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97%</a:t>
                      </a:r>
                      <a:endParaRPr lang="pl-PL" sz="9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9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96%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9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93,14%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9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94%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900" b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93,3%</a:t>
                      </a:r>
                      <a:endParaRPr lang="pl-PL" sz="9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900" b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90,4%</a:t>
                      </a:r>
                      <a:endParaRPr lang="pl-PL" sz="9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2085379"/>
                  </a:ext>
                </a:extLst>
              </a:tr>
              <a:tr h="2366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TECHNIKA</a:t>
                      </a:r>
                    </a:p>
                  </a:txBody>
                  <a:tcPr marL="47399" marR="4739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9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84,37%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9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83,81%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9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79,36%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9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82,74%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9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83,1%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9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92%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9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92%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900" b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900" b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87,3%</a:t>
                      </a:r>
                      <a:endParaRPr lang="pl-PL" sz="9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79,5%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1053154"/>
                  </a:ext>
                </a:extLst>
              </a:tr>
              <a:tr h="2366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BRANŻOWE SZKOŁY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II STOPNIA</a:t>
                      </a:r>
                    </a:p>
                  </a:txBody>
                  <a:tcPr marL="47399" marR="4739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9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9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9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9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9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9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9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9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brak statystyk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brak statystyk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9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9335679"/>
                  </a:ext>
                </a:extLst>
              </a:tr>
            </a:tbl>
          </a:graphicData>
        </a:graphic>
      </p:graphicFrame>
      <p:sp>
        <p:nvSpPr>
          <p:cNvPr id="5" name="AutoShape 194">
            <a:extLst>
              <a:ext uri="{FF2B5EF4-FFF2-40B4-BE49-F238E27FC236}">
                <a16:creationId xmlns:a16="http://schemas.microsoft.com/office/drawing/2014/main" id="{1DFA1A72-50AF-E342-1C4A-D8BB0C588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7651" y="1804044"/>
            <a:ext cx="533400" cy="176017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98" name="Rectangle 130"/>
          <p:cNvSpPr>
            <a:spLocks noChangeArrowheads="1"/>
          </p:cNvSpPr>
          <p:nvPr/>
        </p:nvSpPr>
        <p:spPr bwMode="auto">
          <a:xfrm>
            <a:off x="1322701" y="2674615"/>
            <a:ext cx="626427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EGZAMIN MATURALNY 2025 - ZDAWALNOŚĆ</a:t>
            </a:r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40383" y="3003213"/>
          <a:ext cx="8403937" cy="2636520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86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3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67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340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9795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5325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3413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Jednostka</a:t>
                      </a:r>
                      <a:endParaRPr kumimoji="0" lang="pl-PL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833" marR="448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Nazwa</a:t>
                      </a: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szko</a:t>
                      </a:r>
                      <a:r>
                        <a:rPr kumimoji="0" lang="pl-PL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ły</a:t>
                      </a:r>
                      <a:endParaRPr kumimoji="0" lang="pl-PL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833" marR="448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Liczba absolwentów</a:t>
                      </a:r>
                      <a:endParaRPr kumimoji="0" lang="pl-PL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</a:t>
                      </a:r>
                      <a:r>
                        <a:rPr kumimoji="0" lang="pl-PL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</a:t>
                      </a: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  <a:r>
                        <a:rPr kumimoji="0" lang="pl-PL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</a:t>
                      </a:r>
                      <a:endParaRPr kumimoji="0" lang="pl-PL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833" marR="448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Liczba zdaj</a:t>
                      </a:r>
                      <a:r>
                        <a:rPr kumimoji="0" lang="pl-PL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ących</a:t>
                      </a:r>
                      <a:endParaRPr kumimoji="0" lang="pl-PL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2025</a:t>
                      </a:r>
                      <a:endParaRPr kumimoji="0" lang="pl-PL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</a:t>
                      </a:r>
                      <a:endParaRPr kumimoji="0" lang="pl-PL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833" marR="448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Zdawalność w szkole</a:t>
                      </a:r>
                      <a:endParaRPr kumimoji="0" lang="pl-PL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(procent sukcesów maturalnych)</a:t>
                      </a:r>
                      <a:endParaRPr kumimoji="0" lang="pl-PL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833" marR="448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Zdawalność</a:t>
                      </a:r>
                      <a:endParaRPr kumimoji="0" lang="pl-PL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</a:t>
                      </a:r>
                      <a:r>
                        <a:rPr kumimoji="0" lang="pl-PL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Województwie Małopolskim</a:t>
                      </a:r>
                      <a:endParaRPr kumimoji="0" lang="pl-PL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2025</a:t>
                      </a:r>
                      <a:endParaRPr kumimoji="0" lang="pl-PL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**</a:t>
                      </a:r>
                      <a:endParaRPr kumimoji="0" lang="pl-PL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833" marR="448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Zdawalno</a:t>
                      </a:r>
                      <a:r>
                        <a:rPr kumimoji="0" lang="pl-PL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ść</a:t>
                      </a:r>
                      <a:endParaRPr kumimoji="0" lang="pl-PL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 Kraju</a:t>
                      </a:r>
                      <a:endParaRPr kumimoji="0" lang="pl-PL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2025</a:t>
                      </a:r>
                      <a:endParaRPr kumimoji="0" lang="pl-PL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**</a:t>
                      </a:r>
                      <a:endParaRPr kumimoji="0" lang="pl-PL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833" marR="448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</a:t>
                      </a:r>
                      <a:r>
                        <a:rPr kumimoji="0" lang="pl-PL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</a:t>
                      </a:r>
                      <a:endParaRPr kumimoji="0" lang="pl-PL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</a:t>
                      </a:r>
                      <a:endParaRPr kumimoji="0" lang="pl-PL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833" marR="448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</a:t>
                      </a:r>
                      <a:r>
                        <a:rPr kumimoji="0" lang="pl-PL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</a:t>
                      </a:r>
                      <a:endParaRPr kumimoji="0" lang="pl-PL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</a:t>
                      </a:r>
                      <a:endParaRPr kumimoji="0" lang="pl-PL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833" marR="448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</a:t>
                      </a:r>
                      <a:r>
                        <a:rPr kumimoji="0" lang="pl-PL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</a:t>
                      </a:r>
                      <a:endParaRPr kumimoji="0" lang="pl-PL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833" marR="448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</a:t>
                      </a:r>
                      <a:r>
                        <a:rPr kumimoji="0" lang="pl-PL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</a:t>
                      </a:r>
                      <a:endParaRPr kumimoji="0" lang="pl-PL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</a:t>
                      </a:r>
                      <a:endParaRPr kumimoji="0" lang="pl-PL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833" marR="448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</a:t>
                      </a:r>
                      <a:r>
                        <a:rPr kumimoji="0" lang="pl-PL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</a:t>
                      </a:r>
                      <a:endParaRPr kumimoji="0" lang="pl-PL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</a:t>
                      </a:r>
                      <a:endParaRPr kumimoji="0" lang="pl-PL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833" marR="448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4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Liceum Ogólnokształcące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im. Mikołaja Kopernika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w Brzesku</a:t>
                      </a:r>
                      <a:endParaRPr kumimoji="0" lang="pl-PL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833" marR="448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Liceum Ogólnokształcące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im. Mikołaja Kopernika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w Brzesku</a:t>
                      </a:r>
                      <a:endParaRPr kumimoji="0" lang="pl-PL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833" marR="448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900" b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97%</a:t>
                      </a:r>
                      <a:endParaRPr lang="pl-PL" sz="9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97%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96%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93,14%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pl-PL" sz="9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pl-PL" sz="900" b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94%</a:t>
                      </a:r>
                      <a:endParaRPr lang="pl-PL" sz="9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pl-PL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pl-PL" sz="900" b="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pl-PL" sz="900" b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93,3%</a:t>
                      </a:r>
                      <a:endParaRPr lang="pl-PL" sz="9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900" b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90,4%</a:t>
                      </a:r>
                      <a:endParaRPr lang="pl-PL" sz="9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062047"/>
                  </a:ext>
                </a:extLst>
              </a:tr>
              <a:tr h="34579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Technikum</a:t>
                      </a:r>
                      <a:endParaRPr lang="pl-PL" sz="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im. Józefa Piłsudskiego</a:t>
                      </a:r>
                      <a:endParaRPr lang="pl-PL" sz="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 Brzesku</a:t>
                      </a:r>
                    </a:p>
                  </a:txBody>
                  <a:tcPr marL="44833" marR="448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Technikum </a:t>
                      </a:r>
                      <a:endParaRPr lang="pl-PL" sz="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im. Józefa Piłsudskiego</a:t>
                      </a:r>
                      <a:endParaRPr lang="pl-PL" sz="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 Brzesku</a:t>
                      </a:r>
                    </a:p>
                  </a:txBody>
                  <a:tcPr marL="44833" marR="448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900" b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900" b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85%</a:t>
                      </a:r>
                      <a:endParaRPr lang="pl-PL" sz="9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900" b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83%</a:t>
                      </a:r>
                      <a:endParaRPr lang="pl-PL" sz="9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90,68%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94%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900" b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88,8%</a:t>
                      </a:r>
                      <a:endParaRPr lang="pl-PL" sz="9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900" b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87,3%</a:t>
                      </a:r>
                      <a:endParaRPr lang="pl-PL" sz="9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79,5%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595173"/>
                  </a:ext>
                </a:extLst>
              </a:tr>
              <a:tr h="36959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Zespół Szkół Technicznych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i Branżowych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im. Bohaterów Westerplatte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 Brzesku</a:t>
                      </a:r>
                    </a:p>
                  </a:txBody>
                  <a:tcPr marL="44833" marR="448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Technikum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im. Bohaterów Westerplatte</a:t>
                      </a:r>
                    </a:p>
                  </a:txBody>
                  <a:tcPr marL="44833" marR="448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900" b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900" b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92%</a:t>
                      </a:r>
                      <a:endParaRPr lang="pl-PL" sz="9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89,7%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93,90%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94%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900" b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94%</a:t>
                      </a:r>
                      <a:endParaRPr lang="pl-PL" sz="9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87,3%</a:t>
                      </a:r>
                      <a:endParaRPr lang="pl-PL" sz="9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buNone/>
                      </a:pPr>
                      <a:endParaRPr lang="pl-PL" sz="9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79,5%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109641"/>
                  </a:ext>
                </a:extLst>
              </a:tr>
              <a:tr h="23763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Branżowa Szkoła            II Stopnia</a:t>
                      </a:r>
                    </a:p>
                  </a:txBody>
                  <a:tcPr marL="44833" marR="448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900" b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100%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900" b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80%</a:t>
                      </a:r>
                      <a:endParaRPr lang="pl-PL" sz="9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brak statystyk</a:t>
                      </a:r>
                    </a:p>
                    <a:p>
                      <a:pPr algn="ctr">
                        <a:buNone/>
                      </a:pPr>
                      <a:endParaRPr lang="pl-PL" sz="9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brak statystyk</a:t>
                      </a:r>
                    </a:p>
                    <a:p>
                      <a:pPr algn="ctr">
                        <a:buNone/>
                      </a:pPr>
                      <a:endParaRPr lang="pl-PL" sz="9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864932"/>
                  </a:ext>
                </a:extLst>
              </a:tr>
              <a:tr h="3286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Zespół Szkół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 Czchowie</a:t>
                      </a:r>
                    </a:p>
                  </a:txBody>
                  <a:tcPr marL="44833" marR="448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Technikum</a:t>
                      </a:r>
                      <a:endParaRPr lang="pl-PL" sz="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im. Kardynała Stefana Wyszyńskiego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34</a:t>
                      </a:r>
                      <a:endParaRPr lang="pl-PL" sz="9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57%</a:t>
                      </a:r>
                      <a:endParaRPr lang="pl-PL" sz="9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71%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94%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83%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900" b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79 %</a:t>
                      </a:r>
                      <a:endParaRPr lang="pl-PL" sz="9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900" b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87,3%</a:t>
                      </a:r>
                      <a:endParaRPr lang="pl-PL" sz="9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79,5%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AutoShape 194">
            <a:extLst>
              <a:ext uri="{FF2B5EF4-FFF2-40B4-BE49-F238E27FC236}">
                <a16:creationId xmlns:a16="http://schemas.microsoft.com/office/drawing/2014/main" id="{CDAB25A5-47EA-C7D6-C796-DF98FF7AB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7651" y="3768249"/>
            <a:ext cx="432048" cy="177119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AutoShape 194">
            <a:extLst>
              <a:ext uri="{FF2B5EF4-FFF2-40B4-BE49-F238E27FC236}">
                <a16:creationId xmlns:a16="http://schemas.microsoft.com/office/drawing/2014/main" id="{E40CCB2D-E91D-AD56-9EB5-0F6FAB721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7651" y="4586388"/>
            <a:ext cx="432048" cy="176018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2747">
            <a:extLst>
              <a:ext uri="{FF2B5EF4-FFF2-40B4-BE49-F238E27FC236}">
                <a16:creationId xmlns:a16="http://schemas.microsoft.com/office/drawing/2014/main" id="{3AEFA1C2-6396-D895-6566-523AEDFE6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528" y="5654001"/>
            <a:ext cx="8147957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52578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52578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5257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5257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5257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257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257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257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257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57800" algn="l"/>
              </a:tabLst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* dane dotyczą wszystkich tegorocznych absolwentów (dane uwzględniają egzaminy poprawkowe)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57800" algn="l"/>
              </a:tabLst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** dane dla populacji osób ze szkół publicznych i niepublicznych dla młodzieży i dla dorosłych, wyłącznie tegorocznych absolwentów, którzy przystąpili do egzaminów                    ze wszystkich przedmiotów obowiązkowych (dane uwzględniają egzaminy poprawkowe)</a:t>
            </a:r>
          </a:p>
        </p:txBody>
      </p:sp>
      <p:sp>
        <p:nvSpPr>
          <p:cNvPr id="2" name="AutoShape 194">
            <a:extLst>
              <a:ext uri="{FF2B5EF4-FFF2-40B4-BE49-F238E27FC236}">
                <a16:creationId xmlns:a16="http://schemas.microsoft.com/office/drawing/2014/main" id="{7FF93DB2-13FF-44C0-CC60-720BC1DD4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7651" y="4194322"/>
            <a:ext cx="432048" cy="189431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AutoShape 194">
            <a:extLst>
              <a:ext uri="{FF2B5EF4-FFF2-40B4-BE49-F238E27FC236}">
                <a16:creationId xmlns:a16="http://schemas.microsoft.com/office/drawing/2014/main" id="{B2AB709D-F0CD-85AA-D959-E43A2B2E1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7651" y="2030116"/>
            <a:ext cx="533400" cy="183844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957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551709" y="1200485"/>
            <a:ext cx="75057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LICEUM OGÓLNOKSZTAŁCĄCE IM. MIKOŁAJA KOPERNIKA W BRZESKU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465821" y="324241"/>
            <a:ext cx="7872739" cy="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EGZAMIN MATURALNY 2025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1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Średnie wyniki z przedmiotów obowiązkowych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pl-PL" sz="1100" b="1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EGZAMIN PISEMNY – POZIOM PODSTAWOWY</a:t>
            </a:r>
          </a:p>
        </p:txBody>
      </p:sp>
      <p:sp>
        <p:nvSpPr>
          <p:cNvPr id="6148" name="AutoShape 194"/>
          <p:cNvSpPr>
            <a:spLocks noChangeArrowheads="1"/>
          </p:cNvSpPr>
          <p:nvPr/>
        </p:nvSpPr>
        <p:spPr bwMode="auto">
          <a:xfrm>
            <a:off x="638577" y="6359408"/>
            <a:ext cx="457200" cy="2286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9" name="Prostokąt 1"/>
          <p:cNvSpPr>
            <a:spLocks noChangeArrowheads="1"/>
          </p:cNvSpPr>
          <p:nvPr/>
        </p:nvSpPr>
        <p:spPr bwMode="auto">
          <a:xfrm>
            <a:off x="562964" y="5987682"/>
            <a:ext cx="7696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* średni wynik w liceum ogólnokształcącym/technikum - </a:t>
            </a:r>
            <a:r>
              <a:rPr kumimoji="0" lang="pl-PL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EGZAMIN PISEMNY – POZIOM PODSTAWOWY /</a:t>
            </a:r>
            <a:r>
              <a:rPr kumimoji="0" lang="pl-PL" altLang="pl-PL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statystyki dotyczą wyłącznie tegorocznych absolwentów, którzy przystąpili do egzaminów z wszystkich przedmiotów obowiązkowych w terminie głównym (w maju) 2025 roku/</a:t>
            </a:r>
            <a:endParaRPr kumimoji="0" lang="pl-PL" altLang="pl-PL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6249" name="Prostokąt 22"/>
          <p:cNvSpPr>
            <a:spLocks noChangeArrowheads="1"/>
          </p:cNvSpPr>
          <p:nvPr/>
        </p:nvSpPr>
        <p:spPr bwMode="auto">
          <a:xfrm>
            <a:off x="1259632" y="6365899"/>
            <a:ext cx="71628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- zielonym prostokątem oznaczono wyniki naszych szkół wyższe niż wyniki wojewódzkie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5CF43D2D-95CB-494D-A9EF-D2061816E429}"/>
              </a:ext>
            </a:extLst>
          </p:cNvPr>
          <p:cNvGraphicFramePr>
            <a:graphicFrameLocks noGrp="1"/>
          </p:cNvGraphicFramePr>
          <p:nvPr/>
        </p:nvGraphicFramePr>
        <p:xfrm>
          <a:off x="638577" y="1526346"/>
          <a:ext cx="7699984" cy="1195913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tblPr>
              <a:tblGrid>
                <a:gridCol w="1603984">
                  <a:extLst>
                    <a:ext uri="{9D8B030D-6E8A-4147-A177-3AD203B41FA5}">
                      <a16:colId xmlns:a16="http://schemas.microsoft.com/office/drawing/2014/main" val="3642443526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3654544829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117210572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482819824"/>
                    </a:ext>
                  </a:extLst>
                </a:gridCol>
              </a:tblGrid>
              <a:tr h="1131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PRZEDMIOT</a:t>
                      </a:r>
                      <a:endParaRPr kumimoji="0" lang="pl-PL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ŚREDNI WYNIK W SZKOLE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EGZAMIN PISEMNY – POZIOM PODSTAWOWY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WYNIKI WOJEWÓDZKIE</a:t>
                      </a:r>
                      <a:endParaRPr kumimoji="0" lang="pl-PL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*</a:t>
                      </a:r>
                      <a:endParaRPr kumimoji="0" lang="pl-PL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WYNIKI</a:t>
                      </a:r>
                      <a:endParaRPr kumimoji="0" lang="pl-PL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KRAJOWE</a:t>
                      </a:r>
                      <a:endParaRPr kumimoji="0" lang="pl-PL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*</a:t>
                      </a:r>
                      <a:endParaRPr kumimoji="0" lang="pl-PL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2911404"/>
                  </a:ext>
                </a:extLst>
              </a:tr>
              <a:tr h="180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język polski</a:t>
                      </a:r>
                    </a:p>
                  </a:txBody>
                  <a:tcPr marL="72000" marR="68580" marT="10800" marB="1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71 %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4749382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matematyka</a:t>
                      </a:r>
                      <a:endParaRPr kumimoji="0" lang="pl-PL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72000" marR="68580" marT="10800" marB="1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69%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8488896"/>
                  </a:ext>
                </a:extLst>
              </a:tr>
              <a:tr h="191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język angielski</a:t>
                      </a:r>
                    </a:p>
                  </a:txBody>
                  <a:tcPr marL="72000" marR="68580" marT="10800" marB="1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84%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0897658"/>
                  </a:ext>
                </a:extLst>
              </a:tr>
              <a:tr h="191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język niemiecki</a:t>
                      </a:r>
                    </a:p>
                  </a:txBody>
                  <a:tcPr marL="72000" marR="68580" marT="10800" marB="1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57%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71%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67%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7489743"/>
                  </a:ext>
                </a:extLst>
              </a:tr>
            </a:tbl>
          </a:graphicData>
        </a:graphic>
      </p:graphicFrame>
      <p:sp>
        <p:nvSpPr>
          <p:cNvPr id="7" name="AutoShape 194">
            <a:extLst>
              <a:ext uri="{FF2B5EF4-FFF2-40B4-BE49-F238E27FC236}">
                <a16:creationId xmlns:a16="http://schemas.microsoft.com/office/drawing/2014/main" id="{524CE83E-C18A-8218-4C3D-06D4FA4A0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8501" y="1994617"/>
            <a:ext cx="367435" cy="138466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46835218-DF57-979D-9DDD-27E601A6D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709" y="2771121"/>
            <a:ext cx="7505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TECHNIKUM IM. JÓZEFA PIŁSUDSKIEGO W BRZESKU</a:t>
            </a:r>
            <a:endParaRPr kumimoji="0" lang="pl-PL" altLang="pl-P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D6BD8A14-5395-8F97-282B-9C20A85D6A89}"/>
              </a:ext>
            </a:extLst>
          </p:cNvPr>
          <p:cNvGraphicFramePr>
            <a:graphicFrameLocks noGrp="1"/>
          </p:cNvGraphicFramePr>
          <p:nvPr/>
        </p:nvGraphicFramePr>
        <p:xfrm>
          <a:off x="649014" y="3086684"/>
          <a:ext cx="7696200" cy="1014072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3642443526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3654544829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117210572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482819824"/>
                    </a:ext>
                  </a:extLst>
                </a:gridCol>
              </a:tblGrid>
              <a:tr h="480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PRZEDMIOT</a:t>
                      </a:r>
                      <a:endParaRPr kumimoji="0" lang="pl-PL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ŚREDNI WYNIK W SZKOLE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EGZAMIN PISEMNY – POZIOM PODSTAWOWY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WYNIKI WOJEWÓDZKIE</a:t>
                      </a:r>
                      <a:endParaRPr kumimoji="0" lang="pl-PL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</a:t>
                      </a:r>
                      <a:endParaRPr kumimoji="0" lang="pl-PL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WYNIKI</a:t>
                      </a:r>
                      <a:endParaRPr kumimoji="0" lang="pl-PL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KRAJOWE</a:t>
                      </a:r>
                      <a:endParaRPr kumimoji="0" lang="pl-PL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29114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język polski</a:t>
                      </a:r>
                      <a:endParaRPr kumimoji="0" lang="pl-PL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68580" marT="10800" marB="1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60,84%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56%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53%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4749382"/>
                  </a:ext>
                </a:extLst>
              </a:tr>
              <a:tr h="186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matematyka</a:t>
                      </a:r>
                      <a:endParaRPr kumimoji="0" lang="pl-PL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68580" marT="10800" marB="1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57,73%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56%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51%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8488896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język angielski</a:t>
                      </a:r>
                      <a:endParaRPr kumimoji="0" lang="pl-PL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68580" marT="10800" marB="1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71,92%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71%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70%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0897658"/>
                  </a:ext>
                </a:extLst>
              </a:tr>
            </a:tbl>
          </a:graphicData>
        </a:graphic>
      </p:graphicFrame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049325"/>
              </p:ext>
            </p:extLst>
          </p:nvPr>
        </p:nvGraphicFramePr>
        <p:xfrm>
          <a:off x="631924" y="4830843"/>
          <a:ext cx="7713290" cy="1020409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tblPr>
              <a:tblGrid>
                <a:gridCol w="1617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PRZEDMIOT</a:t>
                      </a:r>
                      <a:endParaRPr kumimoji="0" lang="pl-PL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ŚREDNI WYNIK W SZKOLE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EGZAMIN PISEMNY – POZIOM PODSTAWOWY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WYNIKI WOJEWÓDZKIE</a:t>
                      </a:r>
                      <a:endParaRPr kumimoji="0" lang="pl-PL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*</a:t>
                      </a:r>
                      <a:endParaRPr kumimoji="0" lang="pl-PL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WYNIKI</a:t>
                      </a:r>
                      <a:endParaRPr kumimoji="0" lang="pl-PL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KRAJOWE</a:t>
                      </a:r>
                      <a:endParaRPr kumimoji="0" lang="pl-PL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*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8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język polski</a:t>
                      </a:r>
                      <a:endParaRPr kumimoji="0" lang="pl-PL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68580" marT="10800" marB="1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50 %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56%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53%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2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matematyka</a:t>
                      </a:r>
                      <a:endParaRPr kumimoji="0" lang="pl-PL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68580" marT="10800" marB="1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65 %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56%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51%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język angielski</a:t>
                      </a:r>
                      <a:endParaRPr kumimoji="0" lang="pl-PL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68580" marT="10800" marB="1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68 %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71%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70%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578304" y="4291233"/>
            <a:ext cx="7505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ZESPÓŁ SZKÓŁ W CZCHOWIE</a:t>
            </a:r>
            <a:endParaRPr kumimoji="0" lang="pl-PL" altLang="pl-PL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54F4EA41-8CD2-56E2-DE16-7F838CB73EB3}"/>
              </a:ext>
            </a:extLst>
          </p:cNvPr>
          <p:cNvSpPr txBox="1"/>
          <p:nvPr/>
        </p:nvSpPr>
        <p:spPr>
          <a:xfrm>
            <a:off x="562964" y="4506474"/>
            <a:ext cx="446514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TECHNIKUM </a:t>
            </a:r>
            <a:r>
              <a:rPr kumimoji="0" lang="pl-PL" altLang="pl-PL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IM. KARDYNAŁA STEFANA WYSZYŃSKIEGO </a:t>
            </a:r>
            <a:endParaRPr kumimoji="0" lang="pl-PL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AutoShape 194">
            <a:extLst>
              <a:ext uri="{FF2B5EF4-FFF2-40B4-BE49-F238E27FC236}">
                <a16:creationId xmlns:a16="http://schemas.microsoft.com/office/drawing/2014/main" id="{0301A136-E000-0261-7EAA-85F06C15C3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0547" y="3573206"/>
            <a:ext cx="488899" cy="14869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AutoShape 194">
            <a:extLst>
              <a:ext uri="{FF2B5EF4-FFF2-40B4-BE49-F238E27FC236}">
                <a16:creationId xmlns:a16="http://schemas.microsoft.com/office/drawing/2014/main" id="{B2E491A9-1A69-335A-5925-E1564066A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0548" y="3739309"/>
            <a:ext cx="488899" cy="166246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AutoShape 194">
            <a:extLst>
              <a:ext uri="{FF2B5EF4-FFF2-40B4-BE49-F238E27FC236}">
                <a16:creationId xmlns:a16="http://schemas.microsoft.com/office/drawing/2014/main" id="{47CF49AC-EC8E-2DC5-A2C4-0465AF519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3427" y="3922379"/>
            <a:ext cx="486019" cy="166246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AutoShape 194">
            <a:extLst>
              <a:ext uri="{FF2B5EF4-FFF2-40B4-BE49-F238E27FC236}">
                <a16:creationId xmlns:a16="http://schemas.microsoft.com/office/drawing/2014/main" id="{CDB18453-F78B-F31F-A12E-E84FA3842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896" y="5464630"/>
            <a:ext cx="350501" cy="166246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357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569154" y="1132378"/>
            <a:ext cx="75057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ZESPÓŁ SZKÓŁ TECHNICZNYCH I BRANŻOWYCH IM. BOHATERÓW WESTERPLATTE W BRZESKU</a:t>
            </a:r>
            <a:endParaRPr kumimoji="0" lang="pl-PL" altLang="pl-PL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F47611F7-70D2-4A87-91FF-70AC41FF523B}"/>
              </a:ext>
            </a:extLst>
          </p:cNvPr>
          <p:cNvGraphicFramePr>
            <a:graphicFrameLocks noGrp="1"/>
          </p:cNvGraphicFramePr>
          <p:nvPr/>
        </p:nvGraphicFramePr>
        <p:xfrm>
          <a:off x="632940" y="2196068"/>
          <a:ext cx="7696200" cy="1548845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1105170816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190001923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302782948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620559482"/>
                    </a:ext>
                  </a:extLst>
                </a:gridCol>
              </a:tblGrid>
              <a:tr h="5333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PRZEDMIOT</a:t>
                      </a:r>
                      <a:endParaRPr kumimoji="0" lang="pl-PL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10800" marB="1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ŚREDNI WYNIK W SZKOLE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EGZAMIN PISEMNY – POZIOM PODSTAWOWY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10800" marB="1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WYNIKI WOJEWÓDZKIE</a:t>
                      </a:r>
                      <a:endParaRPr kumimoji="0" lang="pl-PL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</a:t>
                      </a:r>
                      <a:endParaRPr kumimoji="0" lang="pl-PL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10800" marB="1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WYNIKI</a:t>
                      </a:r>
                      <a:endParaRPr kumimoji="0" lang="pl-PL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KRAJOWE</a:t>
                      </a:r>
                      <a:endParaRPr kumimoji="0" lang="pl-PL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10800" marB="1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800482"/>
                  </a:ext>
                </a:extLst>
              </a:tr>
              <a:tr h="3080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język polski</a:t>
                      </a:r>
                      <a:endParaRPr kumimoji="0" lang="pl-PL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10800" marB="1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pl-PL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60%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pl-PL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56%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pl-PL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53%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626426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matematyka</a:t>
                      </a:r>
                      <a:endParaRPr kumimoji="0" lang="pl-PL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10800" marB="1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71%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56%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51%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671942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język angielski</a:t>
                      </a:r>
                      <a:endParaRPr kumimoji="0" lang="pl-PL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10800" marB="1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76%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71%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70%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53020233"/>
                  </a:ext>
                </a:extLst>
              </a:tr>
            </a:tbl>
          </a:graphicData>
        </a:graphic>
      </p:graphicFrame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A53DDE14-0656-B5E6-BDDC-2171E13CC0D0}"/>
              </a:ext>
            </a:extLst>
          </p:cNvPr>
          <p:cNvGraphicFramePr>
            <a:graphicFrameLocks noGrp="1"/>
          </p:cNvGraphicFramePr>
          <p:nvPr/>
        </p:nvGraphicFramePr>
        <p:xfrm>
          <a:off x="599532" y="4467271"/>
          <a:ext cx="7696200" cy="1300841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1105170816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190001923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302782948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620559482"/>
                    </a:ext>
                  </a:extLst>
                </a:gridCol>
              </a:tblGrid>
              <a:tr h="5333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PRZEDMIOT</a:t>
                      </a:r>
                      <a:endParaRPr kumimoji="0" lang="pl-PL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ŚREDNI WYNIK W SZKOLE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EGZAMIN PISEMNY – POZIOM PODSTAWOWY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WYNIKI WOJEWÓDZKIE</a:t>
                      </a:r>
                      <a:endParaRPr kumimoji="0" lang="pl-PL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*</a:t>
                      </a:r>
                      <a:endParaRPr kumimoji="0" lang="pl-PL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WYNIKI</a:t>
                      </a:r>
                      <a:endParaRPr kumimoji="0" lang="pl-PL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KRAJOWE</a:t>
                      </a:r>
                      <a:endParaRPr kumimoji="0" lang="pl-PL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*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800482"/>
                  </a:ext>
                </a:extLst>
              </a:tr>
              <a:tr h="2340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język polski</a:t>
                      </a:r>
                      <a:endParaRPr kumimoji="0" lang="pl-PL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10800" marB="1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42%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pl-PL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brak statystyk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brak statystyk</a:t>
                      </a:r>
                    </a:p>
                    <a:p>
                      <a:pPr algn="ctr"/>
                      <a:endParaRPr lang="pl-PL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626426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matematyka</a:t>
                      </a:r>
                      <a:endParaRPr kumimoji="0" lang="pl-PL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10800" marB="1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48%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0671942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język angielski</a:t>
                      </a:r>
                      <a:endParaRPr kumimoji="0" lang="pl-PL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10800" marB="1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68%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53020233"/>
                  </a:ext>
                </a:extLst>
              </a:tr>
            </a:tbl>
          </a:graphicData>
        </a:graphic>
      </p:graphicFrame>
      <p:sp>
        <p:nvSpPr>
          <p:cNvPr id="8" name="AutoShape 194">
            <a:extLst>
              <a:ext uri="{FF2B5EF4-FFF2-40B4-BE49-F238E27FC236}">
                <a16:creationId xmlns:a16="http://schemas.microsoft.com/office/drawing/2014/main" id="{E8560309-CF8D-1514-4E61-2949D94C1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6061" y="3135437"/>
            <a:ext cx="457200" cy="1524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AutoShape 194">
            <a:extLst>
              <a:ext uri="{FF2B5EF4-FFF2-40B4-BE49-F238E27FC236}">
                <a16:creationId xmlns:a16="http://schemas.microsoft.com/office/drawing/2014/main" id="{DA294EC0-3396-BCFD-8CB1-9C235B58C5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6061" y="3287837"/>
            <a:ext cx="457200" cy="164976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25C731F9-F36F-1B51-88E7-478BE9762557}"/>
              </a:ext>
            </a:extLst>
          </p:cNvPr>
          <p:cNvSpPr txBox="1"/>
          <p:nvPr/>
        </p:nvSpPr>
        <p:spPr>
          <a:xfrm>
            <a:off x="632940" y="1780852"/>
            <a:ext cx="37748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TECHNIKUM</a:t>
            </a: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pl-PL" alt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IM. BOHATERÓW WESTERPLATTE </a:t>
            </a:r>
            <a:endParaRPr kumimoji="0" lang="pl-PL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4229EA5E-DA9D-CB61-96C3-22982C4B84EB}"/>
              </a:ext>
            </a:extLst>
          </p:cNvPr>
          <p:cNvSpPr txBox="1"/>
          <p:nvPr/>
        </p:nvSpPr>
        <p:spPr>
          <a:xfrm>
            <a:off x="541325" y="4067444"/>
            <a:ext cx="507889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BRANŻOWA SZKOŁA II STOPNIA</a:t>
            </a:r>
            <a:r>
              <a:rPr kumimoji="0" lang="pl-PL" alt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pl-PL" altLang="pl-PL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IM. BOHATERÓW WESTERPLATTE </a:t>
            </a:r>
            <a:endParaRPr kumimoji="0" lang="pl-PL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AutoShape 194">
            <a:extLst>
              <a:ext uri="{FF2B5EF4-FFF2-40B4-BE49-F238E27FC236}">
                <a16:creationId xmlns:a16="http://schemas.microsoft.com/office/drawing/2014/main" id="{AB9B0261-6F5C-5568-DEF0-EFC3AFF3C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6061" y="3515780"/>
            <a:ext cx="457200" cy="1524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11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21"/>
          <p:cNvSpPr>
            <a:spLocks noChangeArrowheads="1"/>
          </p:cNvSpPr>
          <p:nvPr/>
        </p:nvSpPr>
        <p:spPr bwMode="auto">
          <a:xfrm>
            <a:off x="632170" y="475728"/>
            <a:ext cx="792646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ZDAWALNOŚĆ EGZAMINÓW ZAWODOWYCH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W ROKU SZKOLNYM 2024/25</a:t>
            </a:r>
            <a:endParaRPr kumimoji="0" lang="pl-PL" altLang="pl-PL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ahoma" panose="020B0604030504040204" pitchFamily="34" charset="0"/>
            </a:endParaRPr>
          </a:p>
        </p:txBody>
      </p:sp>
      <p:sp>
        <p:nvSpPr>
          <p:cNvPr id="9220" name="Text Box 1220"/>
          <p:cNvSpPr txBox="1">
            <a:spLocks noChangeArrowheads="1"/>
          </p:cNvSpPr>
          <p:nvPr/>
        </p:nvSpPr>
        <p:spPr bwMode="auto">
          <a:xfrm>
            <a:off x="1136375" y="6014539"/>
            <a:ext cx="67056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-     zielonym prostokątem oznaczono wyniki naszych szkół wyższe niż wyniki wojewódzkie</a:t>
            </a:r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326951" y="1053917"/>
          <a:ext cx="8480571" cy="4809903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tblPr>
              <a:tblGrid>
                <a:gridCol w="1034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3266">
                  <a:extLst>
                    <a:ext uri="{9D8B030D-6E8A-4147-A177-3AD203B41FA5}">
                      <a16:colId xmlns:a16="http://schemas.microsoft.com/office/drawing/2014/main" val="2325315692"/>
                    </a:ext>
                  </a:extLst>
                </a:gridCol>
                <a:gridCol w="3184886">
                  <a:extLst>
                    <a:ext uri="{9D8B030D-6E8A-4147-A177-3AD203B41FA5}">
                      <a16:colId xmlns:a16="http://schemas.microsoft.com/office/drawing/2014/main" val="3724427499"/>
                    </a:ext>
                  </a:extLst>
                </a:gridCol>
                <a:gridCol w="774526">
                  <a:extLst>
                    <a:ext uri="{9D8B030D-6E8A-4147-A177-3AD203B41FA5}">
                      <a16:colId xmlns:a16="http://schemas.microsoft.com/office/drawing/2014/main" val="3986808270"/>
                    </a:ext>
                  </a:extLst>
                </a:gridCol>
                <a:gridCol w="7643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14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79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224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Nazwa szkoły</a:t>
                      </a:r>
                      <a:endParaRPr kumimoji="0" lang="pl-PL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2955" marR="329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Zawód</a:t>
                      </a:r>
                      <a:endParaRPr kumimoji="0" lang="pl-PL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2955" marR="329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Kwalifikacja</a:t>
                      </a:r>
                      <a:endParaRPr kumimoji="0" lang="pl-PL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2955" marR="329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Przystąpiło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do dwóch części egzaminu</a:t>
                      </a:r>
                      <a:endParaRPr kumimoji="0" lang="pl-PL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Otrzymało świadectwo kwalifikacyjne</a:t>
                      </a:r>
                      <a:endParaRPr kumimoji="0" lang="pl-PL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(spośród zdających          dwie części egzaminu)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Zdawalność w szkole</a:t>
                      </a:r>
                      <a:endParaRPr kumimoji="0" lang="pl-PL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(spośród zdających          dwie części egzaminu)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Zdawalność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w woj. małopolskim</a:t>
                      </a:r>
                      <a:endParaRPr kumimoji="0" lang="pl-PL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848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sesja zimowa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ZDAWALNOŚĆ od 90% do 100%</a:t>
                      </a:r>
                    </a:p>
                  </a:txBody>
                  <a:tcPr marL="32955" marR="329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612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Technikum</a:t>
                      </a:r>
                      <a:endParaRPr lang="pl-PL" sz="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im. Bohaterów Westerplatte                w ZSTiB                           w Brzesku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l-PL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technik programista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INF.04  Projektowanie, programowanie i testowanie aplikacji</a:t>
                      </a:r>
                      <a:endParaRPr lang="pl-PL" sz="9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l-PL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l-PL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l-PL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l-PL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73%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3673668"/>
                  </a:ext>
                </a:extLst>
              </a:tr>
              <a:tr h="48688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l-PL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technik budownictwa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BUD.14 Organizacja i kontrola robót budowlanych oraz sporządzanie kosztorysów</a:t>
                      </a:r>
                      <a:endParaRPr lang="pl-PL" sz="9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l-PL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l-PL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l-PL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l-PL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84%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2087135"/>
                  </a:ext>
                </a:extLst>
              </a:tr>
              <a:tr h="291155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l-PL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technik hotelarstwa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HGT.06 Realizacja usług w recepcji</a:t>
                      </a:r>
                      <a:endParaRPr lang="pl-PL" sz="9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l-PL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l-PL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l-PL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l-PL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94%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2387649"/>
                  </a:ext>
                </a:extLst>
              </a:tr>
              <a:tr h="2911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Branżowa Szkoła    II Stopnia                 </a:t>
                      </a:r>
                      <a:r>
                        <a:rPr lang="pl-PL" sz="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 ZSTiB w Brzesku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technik żywienia  </a:t>
                      </a:r>
                      <a:b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 usług gastronomicznych </a:t>
                      </a:r>
                      <a:endParaRPr lang="pl-PL" sz="9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HGT.12 Organizacja żywienia i usług gastronomicznych</a:t>
                      </a:r>
                      <a:endParaRPr lang="pl-PL" sz="9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pl-PL" sz="9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pl-PL" sz="9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100%</a:t>
                      </a:r>
                      <a:endParaRPr lang="pl-PL" sz="9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85%</a:t>
                      </a:r>
                      <a:endParaRPr lang="pl-PL" sz="9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8648816"/>
                  </a:ext>
                </a:extLst>
              </a:tr>
              <a:tr h="444415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sesja zimowa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zdawalność poniżej 90%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3096709"/>
                  </a:ext>
                </a:extLst>
              </a:tr>
              <a:tr h="518704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Technikum</a:t>
                      </a:r>
                      <a:endParaRPr lang="pl-PL" sz="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im. Bohaterów Westerplatte                w ZSTiB                           w Brzesku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l-PL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technik elektryk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ELE.05 Eksploatacja maszyn, urządzeń i instalacji elektrycznych</a:t>
                      </a:r>
                      <a:endParaRPr lang="pl-PL" sz="9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l-PL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l-PL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l-PL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88%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l-PL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4666802"/>
                  </a:ext>
                </a:extLst>
              </a:tr>
              <a:tr h="549049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l-PL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technik informatyk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INF.03 Tworzenie i administrowanie stronami i aplikacjami internetowymi oraz bazami danych</a:t>
                      </a:r>
                      <a:endParaRPr lang="pl-PL" sz="9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l-PL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l-PL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l-PL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78%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l-PL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63%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6037325"/>
                  </a:ext>
                </a:extLst>
              </a:tr>
              <a:tr h="6009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Branżowa Szkoła    II Stopnia                 </a:t>
                      </a:r>
                      <a:r>
                        <a:rPr lang="pl-PL" sz="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 ZSTiB w Brzesku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technik elektryk</a:t>
                      </a:r>
                      <a:endParaRPr lang="pl-PL" sz="9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ELE.05</a:t>
                      </a:r>
                      <a:r>
                        <a:rPr lang="pl-PL" sz="9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Eksploatacja maszyn, urządzeń i instalacji elektrycznych</a:t>
                      </a:r>
                      <a:endParaRPr lang="pl-PL" sz="9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  <a:endParaRPr lang="pl-PL" sz="9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pl-PL" sz="9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8%</a:t>
                      </a:r>
                      <a:endParaRPr lang="pl-PL" sz="9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55%</a:t>
                      </a:r>
                      <a:endParaRPr lang="pl-PL" sz="9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1177520"/>
                  </a:ext>
                </a:extLst>
              </a:tr>
            </a:tbl>
          </a:graphicData>
        </a:graphic>
      </p:graphicFrame>
      <p:pic>
        <p:nvPicPr>
          <p:cNvPr id="14" name="Obraz 13">
            <a:extLst>
              <a:ext uri="{FF2B5EF4-FFF2-40B4-BE49-F238E27FC236}">
                <a16:creationId xmlns:a16="http://schemas.microsoft.com/office/drawing/2014/main" id="{95A81516-932A-B170-4CE3-72CE6A785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237" y="3424237"/>
            <a:ext cx="9526" cy="9526"/>
          </a:xfrm>
          <a:prstGeom prst="rect">
            <a:avLst/>
          </a:prstGeom>
        </p:spPr>
      </p:pic>
      <p:sp>
        <p:nvSpPr>
          <p:cNvPr id="15" name="AutoShape 194">
            <a:extLst>
              <a:ext uri="{FF2B5EF4-FFF2-40B4-BE49-F238E27FC236}">
                <a16:creationId xmlns:a16="http://schemas.microsoft.com/office/drawing/2014/main" id="{82E38A98-F613-A210-7976-D8D2D5926D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5004" y="2254814"/>
            <a:ext cx="504056" cy="183389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AutoShape 194">
            <a:extLst>
              <a:ext uri="{FF2B5EF4-FFF2-40B4-BE49-F238E27FC236}">
                <a16:creationId xmlns:a16="http://schemas.microsoft.com/office/drawing/2014/main" id="{637FC7B6-41F1-DB5D-CBD7-A6DDDBEDB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5004" y="2641004"/>
            <a:ext cx="504056" cy="183389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AutoShape 194">
            <a:extLst>
              <a:ext uri="{FF2B5EF4-FFF2-40B4-BE49-F238E27FC236}">
                <a16:creationId xmlns:a16="http://schemas.microsoft.com/office/drawing/2014/main" id="{4E9657C8-4F03-5D84-0682-F5BEE578FF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5004" y="3424237"/>
            <a:ext cx="504056" cy="183389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AutoShape 194">
            <a:extLst>
              <a:ext uri="{FF2B5EF4-FFF2-40B4-BE49-F238E27FC236}">
                <a16:creationId xmlns:a16="http://schemas.microsoft.com/office/drawing/2014/main" id="{DF790EA4-1308-955C-6C86-56B07D636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319" y="6038730"/>
            <a:ext cx="504056" cy="183389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AutoShape 194">
            <a:extLst>
              <a:ext uri="{FF2B5EF4-FFF2-40B4-BE49-F238E27FC236}">
                <a16:creationId xmlns:a16="http://schemas.microsoft.com/office/drawing/2014/main" id="{FBB62170-0358-958D-E5C0-0A0954DF5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4241" y="4328103"/>
            <a:ext cx="504056" cy="25302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AutoShape 194">
            <a:extLst>
              <a:ext uri="{FF2B5EF4-FFF2-40B4-BE49-F238E27FC236}">
                <a16:creationId xmlns:a16="http://schemas.microsoft.com/office/drawing/2014/main" id="{07CFCE8B-470E-628A-5E7E-A7DFBF6595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4241" y="4858311"/>
            <a:ext cx="504056" cy="25302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782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323528" y="818182"/>
          <a:ext cx="8373735" cy="5864037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tblPr>
              <a:tblGrid>
                <a:gridCol w="1028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9972">
                  <a:extLst>
                    <a:ext uri="{9D8B030D-6E8A-4147-A177-3AD203B41FA5}">
                      <a16:colId xmlns:a16="http://schemas.microsoft.com/office/drawing/2014/main" val="2325315692"/>
                    </a:ext>
                  </a:extLst>
                </a:gridCol>
                <a:gridCol w="3034897">
                  <a:extLst>
                    <a:ext uri="{9D8B030D-6E8A-4147-A177-3AD203B41FA5}">
                      <a16:colId xmlns:a16="http://schemas.microsoft.com/office/drawing/2014/main" val="99242628"/>
                    </a:ext>
                  </a:extLst>
                </a:gridCol>
                <a:gridCol w="6080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01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80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4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44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Nazwa szkoły</a:t>
                      </a:r>
                      <a:endParaRPr kumimoji="0" lang="pl-PL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2955" marR="329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Zawód</a:t>
                      </a:r>
                      <a:endParaRPr kumimoji="0" lang="pl-PL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2955" marR="329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Kwalifikacja</a:t>
                      </a:r>
                      <a:endParaRPr kumimoji="0" lang="pl-PL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2955" marR="329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Przystąpiło do dwóch części egzaminu</a:t>
                      </a:r>
                      <a:endParaRPr kumimoji="0" lang="pl-PL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Otrzymało świadectwo kwalifikacyjne</a:t>
                      </a:r>
                      <a:endParaRPr kumimoji="0" lang="pl-PL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(spośród zdających          dwie części egzaminu)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Zdawalność w szkole</a:t>
                      </a:r>
                      <a:endParaRPr kumimoji="0" lang="pl-PL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(spośród zdających          dwie części egzaminu)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Zdawalność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w woj. małopolskim</a:t>
                      </a:r>
                      <a:endParaRPr kumimoji="0" lang="pl-PL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051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sesja letnia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ZDAWALNOŚĆ od 90% do 100%</a:t>
                      </a:r>
                    </a:p>
                  </a:txBody>
                  <a:tcPr marL="32955" marR="329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588"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Technikum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im. Józefa Piłsudskiego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 Brzesku</a:t>
                      </a:r>
                      <a:endParaRPr lang="pl-PL" sz="9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9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technik fotografii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multimediów</a:t>
                      </a: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AUD.05 Realizacja projektów graficznych                                 i multimedialnych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  <a:endParaRPr lang="pl-PL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  <a:endParaRPr lang="pl-PL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pl-PL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98%</a:t>
                      </a:r>
                      <a:endParaRPr lang="pl-PL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5556543"/>
                  </a:ext>
                </a:extLst>
              </a:tr>
              <a:tr h="133588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8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technik ekonomista</a:t>
                      </a: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EKA.05 Prowadzenie spraw kadrowo-płacowych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i gospodarki finansowej jednostek organizacyjnych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pl-PL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pl-PL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98%</a:t>
                      </a:r>
                      <a:endParaRPr lang="pl-PL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8598363"/>
                  </a:ext>
                </a:extLst>
              </a:tr>
              <a:tr h="251688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8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technik reklamy</a:t>
                      </a: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PGF.07 Wykonywanie przekazu reklamowego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lang="pl-PL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lang="pl-PL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pl-PL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88%</a:t>
                      </a:r>
                      <a:endParaRPr lang="pl-PL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4064358"/>
                  </a:ext>
                </a:extLst>
              </a:tr>
              <a:tr h="258544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8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technik logistyk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SPL.01 Obsługa magazynów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  <a:endParaRPr lang="pl-PL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</a:t>
                      </a:r>
                      <a:endParaRPr lang="pl-PL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98%</a:t>
                      </a:r>
                      <a:endParaRPr lang="pl-PL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89%</a:t>
                      </a:r>
                      <a:endParaRPr lang="pl-PL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5804286"/>
                  </a:ext>
                </a:extLst>
              </a:tr>
              <a:tr h="196964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8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SPL.04 Organizacja transportu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pl-PL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  <a:endParaRPr lang="pl-PL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96%</a:t>
                      </a:r>
                      <a:endParaRPr lang="pl-PL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88%</a:t>
                      </a:r>
                      <a:endParaRPr lang="pl-PL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7580203"/>
                  </a:ext>
                </a:extLst>
              </a:tr>
              <a:tr h="133588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8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technik ekonomista</a:t>
                      </a: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EKA.04 Prowadzenie dokumentacji w jednostce organizacyjnej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lang="pl-PL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pl-PL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96%</a:t>
                      </a: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96%</a:t>
                      </a:r>
                      <a:endParaRPr lang="pl-PL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6922134"/>
                  </a:ext>
                </a:extLst>
              </a:tr>
              <a:tr h="27828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technik reklamy</a:t>
                      </a: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PGF.08 Zarządzanie kampanią reklamową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lang="pl-PL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91%</a:t>
                      </a:r>
                      <a:endParaRPr lang="pl-PL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94%</a:t>
                      </a:r>
                      <a:endParaRPr lang="pl-PL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8902067"/>
                  </a:ext>
                </a:extLst>
              </a:tr>
              <a:tr h="133588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8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technik informatyk</a:t>
                      </a: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INF.02 Administracja i eksploatacja systemów komputerowych, urządzeń peryferyjnych i lokalnych sieci komputerowych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pl-PL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90%</a:t>
                      </a: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85%</a:t>
                      </a:r>
                      <a:endParaRPr lang="pl-PL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8567698"/>
                  </a:ext>
                </a:extLst>
              </a:tr>
              <a:tr h="306066">
                <a:tc row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Technikum</a:t>
                      </a:r>
                      <a:endParaRPr lang="pl-PL" sz="9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im. Bohaterów Westerplatte                w ZSTiB                           w Brzesku</a:t>
                      </a:r>
                      <a:endParaRPr lang="pl-PL" sz="9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technik usług fryzjerskich</a:t>
                      </a: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FRK.01 Wykonywanie usług fryzjerskich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94%</a:t>
                      </a:r>
                      <a:endParaRPr lang="pl-PL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1427751"/>
                  </a:ext>
                </a:extLst>
              </a:tr>
              <a:tr h="133588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8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technik geodeta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BUD.18 Wykonywanie pomiarów sytuacyjnych, wysokościowych i realizacyjnych oraz opracowywanie wyników tych pomiarów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97%</a:t>
                      </a:r>
                      <a:endParaRPr lang="pl-PL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7468156"/>
                  </a:ext>
                </a:extLst>
              </a:tr>
              <a:tr h="133588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8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BUD.19 Wykonywanie prac geodezyjnych związanych z katastrem i gospodarką nieruchomościami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pl-PL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87%</a:t>
                      </a:r>
                      <a:endParaRPr lang="pl-PL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1263425"/>
                  </a:ext>
                </a:extLst>
              </a:tr>
              <a:tr h="133588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8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technik budownictwa</a:t>
                      </a: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BUD.12 Wykonywanie robót murarskich </a:t>
                      </a:r>
                      <a:br>
                        <a:rPr lang="pl-PL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pl-PL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 tynkarskich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pl-PL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92%</a:t>
                      </a:r>
                      <a:endParaRPr lang="pl-PL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0334589"/>
                  </a:ext>
                </a:extLst>
              </a:tr>
              <a:tr h="133588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8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technik hotelarstwa</a:t>
                      </a: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HGT.03 Obsługa gości w obiekcie świadczącym usługi hotelarskie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pl-PL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pl-PL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pl-PL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90%</a:t>
                      </a:r>
                      <a:endParaRPr lang="pl-PL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7845416"/>
                  </a:ext>
                </a:extLst>
              </a:tr>
              <a:tr h="133588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8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technik żywienia </a:t>
                      </a:r>
                      <a:b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usług gastronomicznych</a:t>
                      </a: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HGT.02 Przygotowanie i wydawanie dań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pl-PL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pl-PL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92%</a:t>
                      </a:r>
                      <a:endParaRPr lang="pl-PL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1496995"/>
                  </a:ext>
                </a:extLst>
              </a:tr>
              <a:tr h="392656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8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technik informatyk</a:t>
                      </a: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INF.02 Administracja i eksploatacja systemów komputerowych, urządzeń peryferyjnych i lokalnych sieci komputerowych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96%</a:t>
                      </a: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85%</a:t>
                      </a:r>
                      <a:endParaRPr lang="pl-PL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3176512"/>
                  </a:ext>
                </a:extLst>
              </a:tr>
              <a:tr h="218933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8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technik programista</a:t>
                      </a: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INF.04 Projektowanie, programowanie i testowanie aplikacji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96%</a:t>
                      </a: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70%</a:t>
                      </a:r>
                      <a:endParaRPr lang="pl-PL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6574499"/>
                  </a:ext>
                </a:extLst>
              </a:tr>
            </a:tbl>
          </a:graphicData>
        </a:graphic>
      </p:graphicFrame>
      <p:sp>
        <p:nvSpPr>
          <p:cNvPr id="9" name="AutoShape 194">
            <a:extLst>
              <a:ext uri="{FF2B5EF4-FFF2-40B4-BE49-F238E27FC236}">
                <a16:creationId xmlns:a16="http://schemas.microsoft.com/office/drawing/2014/main" id="{C076765F-F844-85E9-AD92-BC2E9900F4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2320" y="4955369"/>
            <a:ext cx="504056" cy="159796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AutoShape 194">
            <a:extLst>
              <a:ext uri="{FF2B5EF4-FFF2-40B4-BE49-F238E27FC236}">
                <a16:creationId xmlns:a16="http://schemas.microsoft.com/office/drawing/2014/main" id="{92820243-9FBF-3B37-0725-23B560352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2320" y="3893782"/>
            <a:ext cx="504056" cy="162273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AutoShape 194">
            <a:extLst>
              <a:ext uri="{FF2B5EF4-FFF2-40B4-BE49-F238E27FC236}">
                <a16:creationId xmlns:a16="http://schemas.microsoft.com/office/drawing/2014/main" id="{4480FD38-4A3E-BFCF-0E2E-123988513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2320" y="4611225"/>
            <a:ext cx="504056" cy="159796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AutoShape 194">
            <a:extLst>
              <a:ext uri="{FF2B5EF4-FFF2-40B4-BE49-F238E27FC236}">
                <a16:creationId xmlns:a16="http://schemas.microsoft.com/office/drawing/2014/main" id="{085046FA-CF0C-47D0-3D17-60768A585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7882" y="2011984"/>
            <a:ext cx="504056" cy="174668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AutoShape 194">
            <a:extLst>
              <a:ext uri="{FF2B5EF4-FFF2-40B4-BE49-F238E27FC236}">
                <a16:creationId xmlns:a16="http://schemas.microsoft.com/office/drawing/2014/main" id="{83147045-CCBE-9F2A-CBC7-A55230246B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2320" y="5508499"/>
            <a:ext cx="504056" cy="159796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AutoShape 194">
            <a:extLst>
              <a:ext uri="{FF2B5EF4-FFF2-40B4-BE49-F238E27FC236}">
                <a16:creationId xmlns:a16="http://schemas.microsoft.com/office/drawing/2014/main" id="{6C1786A2-B4E3-7B4E-13FE-9141E131E0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2320" y="5231934"/>
            <a:ext cx="504056" cy="159796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121">
            <a:extLst>
              <a:ext uri="{FF2B5EF4-FFF2-40B4-BE49-F238E27FC236}">
                <a16:creationId xmlns:a16="http://schemas.microsoft.com/office/drawing/2014/main" id="{49442993-CCD2-55FF-3DDF-7AC04C849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169" y="398115"/>
            <a:ext cx="79264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ZDAWALNOŚĆ EGZAMINÓW ZAWODOWYCH</a:t>
            </a:r>
            <a:endParaRPr kumimoji="0" lang="pl-PL" altLang="pl-PL" sz="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W ROKU SZKOLNYM 2024/25</a:t>
            </a:r>
            <a:endParaRPr kumimoji="0" lang="pl-PL" altLang="pl-PL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ahoma" panose="020B0604030504040204" pitchFamily="34" charset="0"/>
            </a:endParaRPr>
          </a:p>
        </p:txBody>
      </p:sp>
      <p:sp>
        <p:nvSpPr>
          <p:cNvPr id="3" name="AutoShape 194">
            <a:extLst>
              <a:ext uri="{FF2B5EF4-FFF2-40B4-BE49-F238E27FC236}">
                <a16:creationId xmlns:a16="http://schemas.microsoft.com/office/drawing/2014/main" id="{42F83059-4BC9-8C07-0DE3-CE4233595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7882" y="2283063"/>
            <a:ext cx="504056" cy="174668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AutoShape 194">
            <a:extLst>
              <a:ext uri="{FF2B5EF4-FFF2-40B4-BE49-F238E27FC236}">
                <a16:creationId xmlns:a16="http://schemas.microsoft.com/office/drawing/2014/main" id="{864004A0-DF73-279E-9BE6-99DB30E6F2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2320" y="2547565"/>
            <a:ext cx="504056" cy="174668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AutoShape 194">
            <a:extLst>
              <a:ext uri="{FF2B5EF4-FFF2-40B4-BE49-F238E27FC236}">
                <a16:creationId xmlns:a16="http://schemas.microsoft.com/office/drawing/2014/main" id="{F6F5B1D2-C5C7-77BD-3A13-D48F3188C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7882" y="2799308"/>
            <a:ext cx="504056" cy="174668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AutoShape 194">
            <a:extLst>
              <a:ext uri="{FF2B5EF4-FFF2-40B4-BE49-F238E27FC236}">
                <a16:creationId xmlns:a16="http://schemas.microsoft.com/office/drawing/2014/main" id="{B0414EC1-F9C8-6F07-BD7E-9CCD0AD6F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2320" y="3048732"/>
            <a:ext cx="504056" cy="143692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AutoShape 194">
            <a:extLst>
              <a:ext uri="{FF2B5EF4-FFF2-40B4-BE49-F238E27FC236}">
                <a16:creationId xmlns:a16="http://schemas.microsoft.com/office/drawing/2014/main" id="{F4A07B42-669C-BB7A-83FF-FADCAD62D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2320" y="5777909"/>
            <a:ext cx="504056" cy="159796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AutoShape 194">
            <a:extLst>
              <a:ext uri="{FF2B5EF4-FFF2-40B4-BE49-F238E27FC236}">
                <a16:creationId xmlns:a16="http://schemas.microsoft.com/office/drawing/2014/main" id="{1F5A422E-0545-D35A-106E-DB119D0767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2320" y="6122322"/>
            <a:ext cx="504056" cy="159796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AutoShape 194">
            <a:extLst>
              <a:ext uri="{FF2B5EF4-FFF2-40B4-BE49-F238E27FC236}">
                <a16:creationId xmlns:a16="http://schemas.microsoft.com/office/drawing/2014/main" id="{63B7C0E1-C5D0-CD06-A628-E845C3088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2320" y="6463496"/>
            <a:ext cx="504056" cy="15979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AutoShape 194">
            <a:extLst>
              <a:ext uri="{FF2B5EF4-FFF2-40B4-BE49-F238E27FC236}">
                <a16:creationId xmlns:a16="http://schemas.microsoft.com/office/drawing/2014/main" id="{1B6B3460-C900-9030-0B9A-9466DED3B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2320" y="4253799"/>
            <a:ext cx="504056" cy="159796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860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FB3224-7279-8758-134A-1A8FCA7E7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7046B5F4-0C96-F088-8453-1439CB2BFD0F}"/>
              </a:ext>
            </a:extLst>
          </p:cNvPr>
          <p:cNvGraphicFramePr>
            <a:graphicFrameLocks noGrp="1"/>
          </p:cNvGraphicFramePr>
          <p:nvPr/>
        </p:nvGraphicFramePr>
        <p:xfrm>
          <a:off x="385132" y="1059224"/>
          <a:ext cx="8373735" cy="5392509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tblPr>
              <a:tblGrid>
                <a:gridCol w="1028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9972">
                  <a:extLst>
                    <a:ext uri="{9D8B030D-6E8A-4147-A177-3AD203B41FA5}">
                      <a16:colId xmlns:a16="http://schemas.microsoft.com/office/drawing/2014/main" val="2325315692"/>
                    </a:ext>
                  </a:extLst>
                </a:gridCol>
                <a:gridCol w="3034897">
                  <a:extLst>
                    <a:ext uri="{9D8B030D-6E8A-4147-A177-3AD203B41FA5}">
                      <a16:colId xmlns:a16="http://schemas.microsoft.com/office/drawing/2014/main" val="99242628"/>
                    </a:ext>
                  </a:extLst>
                </a:gridCol>
                <a:gridCol w="6080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01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80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4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44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Nazwa szkoły </a:t>
                      </a:r>
                      <a:endParaRPr kumimoji="0" lang="pl-PL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2955" marR="329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Zawód</a:t>
                      </a:r>
                      <a:endParaRPr kumimoji="0" lang="pl-PL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2955" marR="329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Kwalifikacja</a:t>
                      </a:r>
                      <a:endParaRPr kumimoji="0" lang="pl-PL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2955" marR="329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Przystąpiło do dwóch części egzaminu</a:t>
                      </a:r>
                      <a:endParaRPr kumimoji="0" lang="pl-PL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Otrzymało świadectwo kwalifikacyjne</a:t>
                      </a:r>
                      <a:endParaRPr kumimoji="0" lang="pl-PL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(spośród zdających          dwie części egzaminu)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Zdawalność w szkole</a:t>
                      </a:r>
                      <a:endParaRPr kumimoji="0" lang="pl-PL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(spośród zdających          dwie części egzaminu)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Zdawalność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w woj. małopolskim</a:t>
                      </a:r>
                      <a:endParaRPr kumimoji="0" lang="pl-PL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051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sesja letnia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ZDAWALNOŚĆ od 90% do 100%</a:t>
                      </a:r>
                    </a:p>
                  </a:txBody>
                  <a:tcPr marL="32955" marR="329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263"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Branżowa Szkoła </a:t>
                      </a:r>
                      <a:br>
                        <a:rPr lang="pl-PL" sz="9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pl-PL" sz="9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 Stopnia</a:t>
                      </a:r>
                      <a:br>
                        <a:rPr lang="pl-PL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im. Bohaterów Westerplatte</a:t>
                      </a:r>
                      <a:endParaRPr lang="pl-PL" sz="9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 ZSTiB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 Brzesku</a:t>
                      </a: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9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kierowca-mechanik</a:t>
                      </a: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TDR.01 Eksploatacja środków transportu drogowego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pl-PL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68%</a:t>
                      </a: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0682600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8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cukiernik</a:t>
                      </a: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SPC.01 Produkcja wyrobów cukierniczych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pl-PL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94 %</a:t>
                      </a: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7359532"/>
                  </a:ext>
                </a:extLst>
              </a:tr>
              <a:tr h="13358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elektromechanik pojazdów samochodowych</a:t>
                      </a: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MOT.02 Obsługa, diagnozowanie oraz naprawa mechatronicznych systemów pojazdów samochodowych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pl-PL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73%</a:t>
                      </a: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4616114"/>
                  </a:ext>
                </a:extLst>
              </a:tr>
              <a:tr h="133588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8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monter sieci </a:t>
                      </a:r>
                      <a:b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instalacji sanitarnych</a:t>
                      </a: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BUD.09 Wykonywanie robót związanych </a:t>
                      </a:r>
                      <a:b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z budową, montażem i eksploatacją sieci </a:t>
                      </a:r>
                      <a:b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oraz instalacji sanitarnych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88%</a:t>
                      </a: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9177471"/>
                  </a:ext>
                </a:extLst>
              </a:tr>
              <a:tr h="237984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8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kucharz</a:t>
                      </a: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HGT.02 Przygotowanie i wydawanie dań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pl-PL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pl-PL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96%</a:t>
                      </a: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92%</a:t>
                      </a: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7400157"/>
                  </a:ext>
                </a:extLst>
              </a:tr>
              <a:tr h="230899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8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sprzedawca</a:t>
                      </a: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HAN.01 Prowadzenie sprzedaży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pl-PL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pl-PL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93%</a:t>
                      </a:r>
                      <a:endParaRPr lang="pl-PL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96%</a:t>
                      </a: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6457764"/>
                  </a:ext>
                </a:extLst>
              </a:tr>
              <a:tr h="180196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8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monter zabudowy </a:t>
                      </a:r>
                      <a:b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robót wykończeniowych</a:t>
                      </a:r>
                      <a:b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 budownictwie</a:t>
                      </a: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BUD.11 Wykonywanie robót montażowych, okładzinowych i wykończeniowych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lang="pl-PL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90%</a:t>
                      </a: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85%</a:t>
                      </a: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3169625"/>
                  </a:ext>
                </a:extLst>
              </a:tr>
              <a:tr h="180196"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Technikum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90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im. Kardynała Stefana Wyszyńskiego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 ZS w Czchowie</a:t>
                      </a:r>
                      <a:endParaRPr lang="pl-PL" sz="9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9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technik ekonomista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EKA.05 - Prowadzenie spraw kadrowo-płacowych i gospodarki finansowej jednostek organizacyjnych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98%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3323741"/>
                  </a:ext>
                </a:extLst>
              </a:tr>
              <a:tr h="180196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9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technik ekonomista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EKA.04 - Prowadzenie dokumentacji w jednostce organizacyjnej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96%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9056184"/>
                  </a:ext>
                </a:extLst>
              </a:tr>
              <a:tr h="180196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9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technik informatyk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INF.02 - Administracja i eksploatacja systemów komputerowych, urządzeń peryferyjnych i lokalnych sieci komputerowych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85%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8471050"/>
                  </a:ext>
                </a:extLst>
              </a:tr>
              <a:tr h="218022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9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technik żywienia i usług gastronomicznych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HGT.02 – Przygotowanie i wydawanie dań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94%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92%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72631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Branżowa Szkoła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I Stopnia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im. Kardynała Stefana Wyszyńskiego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 ZS w Czchowie</a:t>
                      </a:r>
                      <a:endParaRPr lang="pl-PL" sz="9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murarz-tynkarz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BUD.12 – Wykonywanie robót murarskich i tynkarskich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92%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1073643"/>
                  </a:ext>
                </a:extLst>
              </a:tr>
            </a:tbl>
          </a:graphicData>
        </a:graphic>
      </p:graphicFrame>
      <p:sp>
        <p:nvSpPr>
          <p:cNvPr id="4" name="AutoShape 194">
            <a:extLst>
              <a:ext uri="{FF2B5EF4-FFF2-40B4-BE49-F238E27FC236}">
                <a16:creationId xmlns:a16="http://schemas.microsoft.com/office/drawing/2014/main" id="{C70CA152-7666-103B-8D0F-0BB93C1565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328" y="4653955"/>
            <a:ext cx="501604" cy="154906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AutoShape 194">
            <a:extLst>
              <a:ext uri="{FF2B5EF4-FFF2-40B4-BE49-F238E27FC236}">
                <a16:creationId xmlns:a16="http://schemas.microsoft.com/office/drawing/2014/main" id="{431E46EC-E1FC-E7E5-6D82-693A22127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328" y="4916171"/>
            <a:ext cx="504056" cy="183389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AutoShape 194">
            <a:extLst>
              <a:ext uri="{FF2B5EF4-FFF2-40B4-BE49-F238E27FC236}">
                <a16:creationId xmlns:a16="http://schemas.microsoft.com/office/drawing/2014/main" id="{8970830E-7267-C30A-5760-15AB1963F8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328" y="2466806"/>
            <a:ext cx="504056" cy="159976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AutoShape 194">
            <a:extLst>
              <a:ext uri="{FF2B5EF4-FFF2-40B4-BE49-F238E27FC236}">
                <a16:creationId xmlns:a16="http://schemas.microsoft.com/office/drawing/2014/main" id="{1268826F-0C3E-F4A4-31ED-313DED48F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1876" y="4373362"/>
            <a:ext cx="504056" cy="161299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AutoShape 194">
            <a:extLst>
              <a:ext uri="{FF2B5EF4-FFF2-40B4-BE49-F238E27FC236}">
                <a16:creationId xmlns:a16="http://schemas.microsoft.com/office/drawing/2014/main" id="{3DEC3141-2AC6-CAC5-7801-9410783391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328" y="2217047"/>
            <a:ext cx="504056" cy="161299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AutoShape 194">
            <a:extLst>
              <a:ext uri="{FF2B5EF4-FFF2-40B4-BE49-F238E27FC236}">
                <a16:creationId xmlns:a16="http://schemas.microsoft.com/office/drawing/2014/main" id="{D81C7560-B800-E478-EE3E-870289C46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1876" y="5737915"/>
            <a:ext cx="504056" cy="203551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AutoShape 194">
            <a:extLst>
              <a:ext uri="{FF2B5EF4-FFF2-40B4-BE49-F238E27FC236}">
                <a16:creationId xmlns:a16="http://schemas.microsoft.com/office/drawing/2014/main" id="{D9300C51-BE5C-2AB3-F596-FC46F0794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328" y="3083203"/>
            <a:ext cx="504056" cy="174668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AutoShape 194">
            <a:extLst>
              <a:ext uri="{FF2B5EF4-FFF2-40B4-BE49-F238E27FC236}">
                <a16:creationId xmlns:a16="http://schemas.microsoft.com/office/drawing/2014/main" id="{5CE584CD-37C2-D6DF-B34C-8374557D7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1876" y="3958358"/>
            <a:ext cx="504056" cy="180887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AutoShape 194">
            <a:extLst>
              <a:ext uri="{FF2B5EF4-FFF2-40B4-BE49-F238E27FC236}">
                <a16:creationId xmlns:a16="http://schemas.microsoft.com/office/drawing/2014/main" id="{ED948733-83AE-2844-D6BA-4FCD283D8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328" y="2732396"/>
            <a:ext cx="504056" cy="179377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AutoShape 194">
            <a:extLst>
              <a:ext uri="{FF2B5EF4-FFF2-40B4-BE49-F238E27FC236}">
                <a16:creationId xmlns:a16="http://schemas.microsoft.com/office/drawing/2014/main" id="{752A7BD9-3CF6-E672-B28C-CC39AEE43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328" y="3417589"/>
            <a:ext cx="504056" cy="161298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AutoShape 194">
            <a:extLst>
              <a:ext uri="{FF2B5EF4-FFF2-40B4-BE49-F238E27FC236}">
                <a16:creationId xmlns:a16="http://schemas.microsoft.com/office/drawing/2014/main" id="{4F3CA549-8F9A-BD2B-682E-4F9C61744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1876" y="5338088"/>
            <a:ext cx="504056" cy="161299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121">
            <a:extLst>
              <a:ext uri="{FF2B5EF4-FFF2-40B4-BE49-F238E27FC236}">
                <a16:creationId xmlns:a16="http://schemas.microsoft.com/office/drawing/2014/main" id="{1CE0AAB1-EE5B-77BA-4A7A-72567C524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170" y="475728"/>
            <a:ext cx="792646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ZDAWALNOŚĆ EGZAMINÓW ZAWODOWYCH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W ROKU SZKOLNYM 2024/25</a:t>
            </a:r>
            <a:endParaRPr kumimoji="0" lang="pl-PL" altLang="pl-PL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197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6C412B-DED2-5379-7745-108D934B8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A33C9614-F2AB-61CF-465E-0434DCC2F82F}"/>
              </a:ext>
            </a:extLst>
          </p:cNvPr>
          <p:cNvGraphicFramePr>
            <a:graphicFrameLocks noGrp="1"/>
          </p:cNvGraphicFramePr>
          <p:nvPr/>
        </p:nvGraphicFramePr>
        <p:xfrm>
          <a:off x="368548" y="1844824"/>
          <a:ext cx="8373732" cy="3944815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tblPr>
              <a:tblGrid>
                <a:gridCol w="1010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8919">
                  <a:extLst>
                    <a:ext uri="{9D8B030D-6E8A-4147-A177-3AD203B41FA5}">
                      <a16:colId xmlns:a16="http://schemas.microsoft.com/office/drawing/2014/main" val="2325315692"/>
                    </a:ext>
                  </a:extLst>
                </a:gridCol>
                <a:gridCol w="3277590">
                  <a:extLst>
                    <a:ext uri="{9D8B030D-6E8A-4147-A177-3AD203B41FA5}">
                      <a16:colId xmlns:a16="http://schemas.microsoft.com/office/drawing/2014/main" val="372442749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43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Nazwa szkoły</a:t>
                      </a:r>
                      <a:endParaRPr kumimoji="0" lang="pl-PL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2955" marR="329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2955" marR="329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Kwalifikacja</a:t>
                      </a:r>
                      <a:endParaRPr kumimoji="0" lang="pl-PL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2955" marR="329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Przystąpiło do dwóch części egzaminu</a:t>
                      </a:r>
                      <a:endParaRPr kumimoji="0" lang="pl-PL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Otrzymało świadectwo kwalifikacyjne</a:t>
                      </a:r>
                      <a:endParaRPr kumimoji="0" lang="pl-PL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(spośród zdających          dwie części egzaminu)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Zdawalność w szkole</a:t>
                      </a:r>
                      <a:endParaRPr kumimoji="0" lang="pl-PL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(spośród zdających          dwie części egzaminu)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Zdawalność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w woj. małopolskim</a:t>
                      </a:r>
                      <a:endParaRPr kumimoji="0" lang="pl-PL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383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sesja letnia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ZDAWALNOŚĆ  NA POZIOMIE 80% - 89%</a:t>
                      </a:r>
                    </a:p>
                  </a:txBody>
                  <a:tcPr marL="32955" marR="329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906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8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Technikum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im. Józefa Piłsudskiego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8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 Brzesku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technik informatyk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INF.03 Tworzenie i administrowanie stronami i aplikacjami internetowymi oraz bazami danych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89%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74%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092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7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technik fotografii                i multimediów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AUD.02 Rejestracja, obróbka i publikacja obrazu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83%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042755"/>
                  </a:ext>
                </a:extLst>
              </a:tr>
              <a:tr h="0">
                <a:tc row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8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8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Technikum</a:t>
                      </a:r>
                      <a:endParaRPr lang="pl-PL" sz="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im. Bohaterów Westerplatte                w ZSTiB                           w Brzesku</a:t>
                      </a:r>
                      <a:endParaRPr lang="pl-PL" sz="8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8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technik programista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INF.03 Tworzenie i administrowanie stronami i aplikacjami internetowymi oraz bazami danych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89%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74%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550681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8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technik mechatronik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ELM.06 Eksploatacja i programowanie urządzeń </a:t>
                      </a:r>
                      <a:br>
                        <a:rPr lang="pl-PL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pl-PL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 systemów mechatronicznych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88%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73%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410639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8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technik żywienia </a:t>
                      </a:r>
                      <a:b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 usług gastronomicznych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HGT.12 Organizacja żywienia i usług gastronomicznych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84%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626224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8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technik elektryk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ELE.05 Eksploatacja maszyn, urządzeń i instalacji elektrycznych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81%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68%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222536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8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technik mechatronik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ELM.03 Montaż, uruchamianie i konserwacja urządzeń i systemów mechatronicznych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91%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3299719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8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Branżowa Szkoła I Stopnia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80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im. Kardynała Stefana Wyszyńskiego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8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 ZS w Czchowie</a:t>
                      </a:r>
                      <a:endParaRPr lang="pl-PL" sz="8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Kucharz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pl-PL" sz="9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HGT.02 – Przygotowanie i wydawanie dań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pl-PL" sz="9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pl-PL" sz="9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pl-PL" sz="9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pl-PL" sz="9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92%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055576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800" b="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Sprzedawca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pl-PL" sz="9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HAN.01 – Prowadzenie sprzedaży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pl-PL" sz="9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pl-PL" sz="9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pl-PL" sz="9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pl-PL" sz="9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1471753"/>
                  </a:ext>
                </a:extLst>
              </a:tr>
            </a:tbl>
          </a:graphicData>
        </a:graphic>
      </p:graphicFrame>
      <p:sp>
        <p:nvSpPr>
          <p:cNvPr id="13" name="AutoShape 194">
            <a:extLst>
              <a:ext uri="{FF2B5EF4-FFF2-40B4-BE49-F238E27FC236}">
                <a16:creationId xmlns:a16="http://schemas.microsoft.com/office/drawing/2014/main" id="{28777265-8D2C-E6D5-E5AC-87AA76AD7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5373" y="3070604"/>
            <a:ext cx="504056" cy="177154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121">
            <a:extLst>
              <a:ext uri="{FF2B5EF4-FFF2-40B4-BE49-F238E27FC236}">
                <a16:creationId xmlns:a16="http://schemas.microsoft.com/office/drawing/2014/main" id="{71BD0168-A0B5-D12A-6504-04B1230A5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795" y="876183"/>
            <a:ext cx="777965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ZDAWALNOŚĆ EGZAMINÓW ZAWODOWYCH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W ROKU SZKOLNYM 2024/25</a:t>
            </a:r>
            <a:endParaRPr kumimoji="0" lang="pl-PL" altLang="pl-PL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ahoma" panose="020B0604030504040204" pitchFamily="34" charset="0"/>
            </a:endParaRPr>
          </a:p>
        </p:txBody>
      </p:sp>
      <p:sp>
        <p:nvSpPr>
          <p:cNvPr id="2" name="AutoShape 194">
            <a:extLst>
              <a:ext uri="{FF2B5EF4-FFF2-40B4-BE49-F238E27FC236}">
                <a16:creationId xmlns:a16="http://schemas.microsoft.com/office/drawing/2014/main" id="{48D74A9C-0F5A-63E2-0F55-E96D25FEF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5373" y="3364386"/>
            <a:ext cx="504056" cy="177154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AutoShape 194">
            <a:extLst>
              <a:ext uri="{FF2B5EF4-FFF2-40B4-BE49-F238E27FC236}">
                <a16:creationId xmlns:a16="http://schemas.microsoft.com/office/drawing/2014/main" id="{EED41B11-C867-7B88-FA1F-ED517E4E0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5373" y="3648105"/>
            <a:ext cx="504056" cy="177154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AutoShape 194">
            <a:extLst>
              <a:ext uri="{FF2B5EF4-FFF2-40B4-BE49-F238E27FC236}">
                <a16:creationId xmlns:a16="http://schemas.microsoft.com/office/drawing/2014/main" id="{1FD69AF4-D6A7-C523-3F50-F05D592E8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5373" y="3915768"/>
            <a:ext cx="504056" cy="177154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AutoShape 194">
            <a:extLst>
              <a:ext uri="{FF2B5EF4-FFF2-40B4-BE49-F238E27FC236}">
                <a16:creationId xmlns:a16="http://schemas.microsoft.com/office/drawing/2014/main" id="{478FA38F-6031-2F4C-C3E6-43960459C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5373" y="4191459"/>
            <a:ext cx="504056" cy="177154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AutoShape 194">
            <a:extLst>
              <a:ext uri="{FF2B5EF4-FFF2-40B4-BE49-F238E27FC236}">
                <a16:creationId xmlns:a16="http://schemas.microsoft.com/office/drawing/2014/main" id="{DFD78461-4315-2DA1-29D7-D7E0EC5D4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5373" y="4467150"/>
            <a:ext cx="504056" cy="177154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21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E2C426-BF53-9E92-D62E-0891477E9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635D1FD9-B23C-0778-4B76-47D72C4B0CD2}"/>
              </a:ext>
            </a:extLst>
          </p:cNvPr>
          <p:cNvGraphicFramePr>
            <a:graphicFrameLocks noGrp="1"/>
          </p:cNvGraphicFramePr>
          <p:nvPr/>
        </p:nvGraphicFramePr>
        <p:xfrm>
          <a:off x="458538" y="2163866"/>
          <a:ext cx="8363272" cy="4038664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tblPr>
              <a:tblGrid>
                <a:gridCol w="1031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8919">
                  <a:extLst>
                    <a:ext uri="{9D8B030D-6E8A-4147-A177-3AD203B41FA5}">
                      <a16:colId xmlns:a16="http://schemas.microsoft.com/office/drawing/2014/main" val="2325315692"/>
                    </a:ext>
                  </a:extLst>
                </a:gridCol>
                <a:gridCol w="3277590">
                  <a:extLst>
                    <a:ext uri="{9D8B030D-6E8A-4147-A177-3AD203B41FA5}">
                      <a16:colId xmlns:a16="http://schemas.microsoft.com/office/drawing/2014/main" val="372442749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45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sesja letnia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ZDAWALNOŚĆ  PONIŻEJ 80%</a:t>
                      </a:r>
                    </a:p>
                  </a:txBody>
                  <a:tcPr marL="32955" marR="329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00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9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Technikum</a:t>
                      </a: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im. Bohaterów Westerplatte                w ZSTiB                           w Brzesku</a:t>
                      </a:r>
                      <a:endParaRPr lang="pl-PL" sz="9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9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technik informatyk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INF.03 Tworzenie i administrowanie stronami i aplikacjami internetowymi oraz bazami danych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73%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74%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922592"/>
                  </a:ext>
                </a:extLst>
              </a:tr>
              <a:tr h="6445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900" b="1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9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Technikum</a:t>
                      </a:r>
                      <a:r>
                        <a:rPr lang="pl-PL" sz="90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im. Kardynała Stefana Wyszyńskiego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 ZS w Czchowie</a:t>
                      </a:r>
                      <a:endParaRPr lang="pl-PL" sz="9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technik informatyk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INF.03 – Tworzenie i administrowanie stronami i aplikacjami internetowymi oraz bazami danych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74%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9459714"/>
                  </a:ext>
                </a:extLst>
              </a:tr>
              <a:tr h="216024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8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Branżowa Szkoła                I Stopnia</a:t>
                      </a:r>
                      <a:endParaRPr lang="pl-PL" sz="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im. Bohaterów Westerplatte                w ZSTiB w Brzesku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ślusarz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MEC.08 Wykonywanie i naprawa elementów maszyn, urządzeń i narzędzi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77%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92%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3325803"/>
                  </a:ext>
                </a:extLst>
              </a:tr>
              <a:tr h="21602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elektryk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ELE.02 Montaż, uruchamianie i konserwacja instalacji, maszyn i urządzeń elektrycznych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72%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77%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109808"/>
                  </a:ext>
                </a:extLst>
              </a:tr>
              <a:tr h="245678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7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mechanik pojazdów samochodowych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MOT.05 Obsługa, diagnozowanie oraz naprawa pojazdów samochodowych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69%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83%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4083094"/>
                  </a:ext>
                </a:extLst>
              </a:tr>
              <a:tr h="1072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800" b="1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80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Branżowa Szkoła I Stopnia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80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im. Kardynała Stefana Wyszyńskiego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800" b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 ZS w Czchowie</a:t>
                      </a:r>
                      <a:endParaRPr lang="pl-PL" sz="8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8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stolarz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DRM.04 – Wytwarzanie wyrobów z drewna </a:t>
                      </a:r>
                      <a:b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 materiałów drewnopodobnych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0480086"/>
                  </a:ext>
                </a:extLst>
              </a:tr>
            </a:tbl>
          </a:graphicData>
        </a:graphic>
      </p:graphicFrame>
      <p:sp>
        <p:nvSpPr>
          <p:cNvPr id="9" name="Rectangle 121">
            <a:extLst>
              <a:ext uri="{FF2B5EF4-FFF2-40B4-BE49-F238E27FC236}">
                <a16:creationId xmlns:a16="http://schemas.microsoft.com/office/drawing/2014/main" id="{4690B893-197B-39D5-9020-B72B5D304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754463"/>
            <a:ext cx="777965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ZDAWALNOŚĆ EGZAMINÓW ZAWODOWYCH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W ROKU SZKOLNYM 2024/25</a:t>
            </a:r>
            <a:endParaRPr kumimoji="0" lang="pl-PL" altLang="pl-PL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F8B397E2-AF40-A8BD-4B40-D9CFAB201918}"/>
              </a:ext>
            </a:extLst>
          </p:cNvPr>
          <p:cNvGraphicFramePr>
            <a:graphicFrameLocks noGrp="1"/>
          </p:cNvGraphicFramePr>
          <p:nvPr/>
        </p:nvGraphicFramePr>
        <p:xfrm>
          <a:off x="458538" y="1340768"/>
          <a:ext cx="8373732" cy="826296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tblPr>
              <a:tblGrid>
                <a:gridCol w="1010223">
                  <a:extLst>
                    <a:ext uri="{9D8B030D-6E8A-4147-A177-3AD203B41FA5}">
                      <a16:colId xmlns:a16="http://schemas.microsoft.com/office/drawing/2014/main" val="1715440571"/>
                    </a:ext>
                  </a:extLst>
                </a:gridCol>
                <a:gridCol w="1418919">
                  <a:extLst>
                    <a:ext uri="{9D8B030D-6E8A-4147-A177-3AD203B41FA5}">
                      <a16:colId xmlns:a16="http://schemas.microsoft.com/office/drawing/2014/main" val="4050076513"/>
                    </a:ext>
                  </a:extLst>
                </a:gridCol>
                <a:gridCol w="3277590">
                  <a:extLst>
                    <a:ext uri="{9D8B030D-6E8A-4147-A177-3AD203B41FA5}">
                      <a16:colId xmlns:a16="http://schemas.microsoft.com/office/drawing/2014/main" val="128804352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2948968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83494979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14955580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296017052"/>
                    </a:ext>
                  </a:extLst>
                </a:gridCol>
              </a:tblGrid>
              <a:tr h="8262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Nazwa szkoły</a:t>
                      </a:r>
                      <a:endParaRPr kumimoji="0" lang="pl-PL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2955" marR="329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2955" marR="329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Kwalifikacja</a:t>
                      </a:r>
                      <a:endParaRPr kumimoji="0" lang="pl-PL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32955" marR="3295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Przystąpiło do dwóch części egzaminu</a:t>
                      </a:r>
                      <a:endParaRPr kumimoji="0" lang="pl-PL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Otrzymało świadectwo kwalifikacyjne</a:t>
                      </a:r>
                      <a:endParaRPr kumimoji="0" lang="pl-PL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(spośród zdających          dwie części egzaminu)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Zdawalność w szkole</a:t>
                      </a:r>
                      <a:endParaRPr kumimoji="0" lang="pl-PL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(spośród zdających          dwie części egzaminu)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Zdawalność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w woj. małopolskim</a:t>
                      </a:r>
                      <a:endParaRPr kumimoji="0" lang="pl-PL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1397452"/>
                  </a:ext>
                </a:extLst>
              </a:tr>
            </a:tbl>
          </a:graphicData>
        </a:graphic>
      </p:graphicFrame>
      <p:sp>
        <p:nvSpPr>
          <p:cNvPr id="3" name="AutoShape 194">
            <a:extLst>
              <a:ext uri="{FF2B5EF4-FFF2-40B4-BE49-F238E27FC236}">
                <a16:creationId xmlns:a16="http://schemas.microsoft.com/office/drawing/2014/main" id="{EC93D50A-C8C8-5467-4D87-AF4243CE9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336" y="3789040"/>
            <a:ext cx="504056" cy="288032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99994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46715</TotalTime>
  <Words>2286</Words>
  <Application>Microsoft Office PowerPoint</Application>
  <PresentationFormat>Pokaz na ekranie (4:3)</PresentationFormat>
  <Paragraphs>785</Paragraphs>
  <Slides>14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4</vt:i4>
      </vt:variant>
      <vt:variant>
        <vt:lpstr>Tytuły slajdów</vt:lpstr>
      </vt:variant>
      <vt:variant>
        <vt:i4>14</vt:i4>
      </vt:variant>
    </vt:vector>
  </HeadingPairs>
  <TitlesOfParts>
    <vt:vector size="22" baseType="lpstr">
      <vt:lpstr>Arial</vt:lpstr>
      <vt:lpstr>Calibri</vt:lpstr>
      <vt:lpstr>Tahoma</vt:lpstr>
      <vt:lpstr>Times New Roman</vt:lpstr>
      <vt:lpstr>Motyw pakietu Office</vt:lpstr>
      <vt:lpstr>1_Motyw pakietu Office</vt:lpstr>
      <vt:lpstr>Projekt domyślny</vt:lpstr>
      <vt:lpstr>2_Projekt domyślny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Liczba uczniów klas I w roku szkolnym 2025/26 (stan na 30 września) 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edukacja</dc:creator>
  <cp:lastModifiedBy>SP Brzesko</cp:lastModifiedBy>
  <cp:revision>2655</cp:revision>
  <cp:lastPrinted>2025-10-17T10:50:05Z</cp:lastPrinted>
  <dcterms:created xsi:type="dcterms:W3CDTF">1601-01-01T00:00:00Z</dcterms:created>
  <dcterms:modified xsi:type="dcterms:W3CDTF">2025-10-17T10:50:13Z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